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9" r:id="rId2"/>
    <p:sldId id="300" r:id="rId3"/>
    <p:sldId id="260" r:id="rId4"/>
    <p:sldId id="264" r:id="rId5"/>
    <p:sldId id="266" r:id="rId6"/>
    <p:sldId id="269" r:id="rId7"/>
    <p:sldId id="270" r:id="rId8"/>
    <p:sldId id="278" r:id="rId9"/>
    <p:sldId id="298" r:id="rId10"/>
    <p:sldId id="295" r:id="rId11"/>
    <p:sldId id="280" r:id="rId12"/>
    <p:sldId id="274" r:id="rId13"/>
    <p:sldId id="286" r:id="rId14"/>
    <p:sldId id="292" r:id="rId15"/>
    <p:sldId id="302" r:id="rId16"/>
    <p:sldId id="297" r:id="rId17"/>
    <p:sldId id="277" r:id="rId18"/>
    <p:sldId id="299" r:id="rId19"/>
    <p:sldId id="296" r:id="rId20"/>
    <p:sldId id="301" r:id="rId21"/>
    <p:sldId id="2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0000"/>
    <a:srgbClr val="FF0066"/>
    <a:srgbClr val="FFFF00"/>
    <a:srgbClr val="66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07" autoAdjust="0"/>
  </p:normalViewPr>
  <p:slideViewPr>
    <p:cSldViewPr>
      <p:cViewPr varScale="1">
        <p:scale>
          <a:sx n="140" d="100"/>
          <a:sy n="140" d="100"/>
        </p:scale>
        <p:origin x="239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AFFF832-08CA-3731-B48F-6DE0038D412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2947" name="Rectangle 3">
            <a:extLst>
              <a:ext uri="{FF2B5EF4-FFF2-40B4-BE49-F238E27FC236}">
                <a16:creationId xmlns:a16="http://schemas.microsoft.com/office/drawing/2014/main" id="{D9172209-D9DD-530D-5A62-81A473BBB0C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2948" name="Rectangle 4">
            <a:extLst>
              <a:ext uri="{FF2B5EF4-FFF2-40B4-BE49-F238E27FC236}">
                <a16:creationId xmlns:a16="http://schemas.microsoft.com/office/drawing/2014/main" id="{24672310-5819-DFB2-739A-024E91E23EA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49" name="Rectangle 5">
            <a:extLst>
              <a:ext uri="{FF2B5EF4-FFF2-40B4-BE49-F238E27FC236}">
                <a16:creationId xmlns:a16="http://schemas.microsoft.com/office/drawing/2014/main" id="{38EE3EC5-4D51-C672-6EB0-C54E276DE7E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2950" name="Rectangle 6">
            <a:extLst>
              <a:ext uri="{FF2B5EF4-FFF2-40B4-BE49-F238E27FC236}">
                <a16:creationId xmlns:a16="http://schemas.microsoft.com/office/drawing/2014/main" id="{FCF7B819-648E-25EC-89A6-D848BBDBF2B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2951" name="Rectangle 7">
            <a:extLst>
              <a:ext uri="{FF2B5EF4-FFF2-40B4-BE49-F238E27FC236}">
                <a16:creationId xmlns:a16="http://schemas.microsoft.com/office/drawing/2014/main" id="{11EC3D2A-B319-1869-D766-4E024E315EE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191EDE5-732D-4DD2-8EBC-290937B732A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E67A7-5076-83B7-23DB-84E852DAC03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B96513-1051-1DAD-4BFA-59FFDFDDC05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A96088-3E3A-69BA-23C4-102B5EF5B2C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4367399-6175-B079-BA6C-750E82D466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2677DCD-35E8-E970-6F63-ADC9F26D68EB}"/>
              </a:ext>
            </a:extLst>
          </p:cNvPr>
          <p:cNvSpPr>
            <a:spLocks noGrp="1"/>
          </p:cNvSpPr>
          <p:nvPr>
            <p:ph type="sldNum" sz="quarter" idx="12"/>
          </p:nvPr>
        </p:nvSpPr>
        <p:spPr/>
        <p:txBody>
          <a:bodyPr/>
          <a:lstStyle>
            <a:lvl1pPr>
              <a:defRPr/>
            </a:lvl1pPr>
          </a:lstStyle>
          <a:p>
            <a:fld id="{CA611273-90F0-4D65-A375-2401BFC7C419}" type="slidenum">
              <a:rPr lang="en-US" altLang="en-US"/>
              <a:pPr/>
              <a:t>‹#›</a:t>
            </a:fld>
            <a:endParaRPr lang="en-US" altLang="en-US"/>
          </a:p>
        </p:txBody>
      </p:sp>
    </p:spTree>
    <p:extLst>
      <p:ext uri="{BB962C8B-B14F-4D97-AF65-F5344CB8AC3E}">
        <p14:creationId xmlns:p14="http://schemas.microsoft.com/office/powerpoint/2010/main" val="2407236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20773-61C7-EB44-CB0E-09F2615632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6E1DA6-9867-753F-D672-691E584608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90E5ED-F231-A715-22F2-7A2DEA8B19E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7108AA7-7B0A-EF9D-CA42-6B42737BB8C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0D62AA0-CD2A-CBFF-417B-75171C074EA9}"/>
              </a:ext>
            </a:extLst>
          </p:cNvPr>
          <p:cNvSpPr>
            <a:spLocks noGrp="1"/>
          </p:cNvSpPr>
          <p:nvPr>
            <p:ph type="sldNum" sz="quarter" idx="12"/>
          </p:nvPr>
        </p:nvSpPr>
        <p:spPr/>
        <p:txBody>
          <a:bodyPr/>
          <a:lstStyle>
            <a:lvl1pPr>
              <a:defRPr/>
            </a:lvl1pPr>
          </a:lstStyle>
          <a:p>
            <a:fld id="{7E5942CC-57D9-4CB6-AF5A-637946E86185}" type="slidenum">
              <a:rPr lang="en-US" altLang="en-US"/>
              <a:pPr/>
              <a:t>‹#›</a:t>
            </a:fld>
            <a:endParaRPr lang="en-US" altLang="en-US"/>
          </a:p>
        </p:txBody>
      </p:sp>
    </p:spTree>
    <p:extLst>
      <p:ext uri="{BB962C8B-B14F-4D97-AF65-F5344CB8AC3E}">
        <p14:creationId xmlns:p14="http://schemas.microsoft.com/office/powerpoint/2010/main" val="242435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76B633-0500-7ACB-4B8C-91402347515E}"/>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499595-B29F-C325-0004-83241CBC9FB3}"/>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1624AB-E987-EBAC-D5D7-A7B5727FD6A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B3DC9E0-EA90-B140-0B02-2C144E7DCC8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6E5009F-B21D-F334-B5A6-D9E2CC4CDB65}"/>
              </a:ext>
            </a:extLst>
          </p:cNvPr>
          <p:cNvSpPr>
            <a:spLocks noGrp="1"/>
          </p:cNvSpPr>
          <p:nvPr>
            <p:ph type="sldNum" sz="quarter" idx="12"/>
          </p:nvPr>
        </p:nvSpPr>
        <p:spPr/>
        <p:txBody>
          <a:bodyPr/>
          <a:lstStyle>
            <a:lvl1pPr>
              <a:defRPr/>
            </a:lvl1pPr>
          </a:lstStyle>
          <a:p>
            <a:fld id="{F58DA7F3-8F43-46C5-AF2A-3CFA9FE51876}" type="slidenum">
              <a:rPr lang="en-US" altLang="en-US"/>
              <a:pPr/>
              <a:t>‹#›</a:t>
            </a:fld>
            <a:endParaRPr lang="en-US" altLang="en-US"/>
          </a:p>
        </p:txBody>
      </p:sp>
    </p:spTree>
    <p:extLst>
      <p:ext uri="{BB962C8B-B14F-4D97-AF65-F5344CB8AC3E}">
        <p14:creationId xmlns:p14="http://schemas.microsoft.com/office/powerpoint/2010/main" val="419860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53AC-3CBF-A3C1-0433-990E7591A52D}"/>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B18B7D-7240-1A03-4468-3D3481DF6137}"/>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70CE65-734C-EB06-6FCA-880A85E14DE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0E45B3-ED60-C69C-16B3-8297159C9A3F}"/>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2B955CC-ED8A-16A9-5885-FB76727EF3D9}"/>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284653A-D6C6-1EEE-A049-137C0FE30D58}"/>
              </a:ext>
            </a:extLst>
          </p:cNvPr>
          <p:cNvSpPr>
            <a:spLocks noGrp="1"/>
          </p:cNvSpPr>
          <p:nvPr>
            <p:ph type="sldNum" sz="quarter" idx="12"/>
          </p:nvPr>
        </p:nvSpPr>
        <p:spPr>
          <a:xfrm>
            <a:off x="6553200" y="6245225"/>
            <a:ext cx="2133600" cy="476250"/>
          </a:xfrm>
        </p:spPr>
        <p:txBody>
          <a:bodyPr/>
          <a:lstStyle>
            <a:lvl1pPr>
              <a:defRPr/>
            </a:lvl1pPr>
          </a:lstStyle>
          <a:p>
            <a:fld id="{2AAEBE0C-4A46-4E98-906A-03052DD329AB}" type="slidenum">
              <a:rPr lang="en-US" altLang="en-US"/>
              <a:pPr/>
              <a:t>‹#›</a:t>
            </a:fld>
            <a:endParaRPr lang="en-US" altLang="en-US"/>
          </a:p>
        </p:txBody>
      </p:sp>
    </p:spTree>
    <p:extLst>
      <p:ext uri="{BB962C8B-B14F-4D97-AF65-F5344CB8AC3E}">
        <p14:creationId xmlns:p14="http://schemas.microsoft.com/office/powerpoint/2010/main" val="158327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A49A2-837F-FDCB-22EE-AB0332623C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E2EE7E-B1CE-20A5-68AA-87AB80AE24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B55BA-4D78-45FD-1600-7C82327A7A4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EE51EAC-3649-AF47-54C6-2CE792A9698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92131D-F5B0-321D-045A-207807644C24}"/>
              </a:ext>
            </a:extLst>
          </p:cNvPr>
          <p:cNvSpPr>
            <a:spLocks noGrp="1"/>
          </p:cNvSpPr>
          <p:nvPr>
            <p:ph type="sldNum" sz="quarter" idx="12"/>
          </p:nvPr>
        </p:nvSpPr>
        <p:spPr/>
        <p:txBody>
          <a:bodyPr/>
          <a:lstStyle>
            <a:lvl1pPr>
              <a:defRPr/>
            </a:lvl1pPr>
          </a:lstStyle>
          <a:p>
            <a:fld id="{31459D14-54BE-4A52-9199-DB934D64B82E}" type="slidenum">
              <a:rPr lang="en-US" altLang="en-US"/>
              <a:pPr/>
              <a:t>‹#›</a:t>
            </a:fld>
            <a:endParaRPr lang="en-US" altLang="en-US"/>
          </a:p>
        </p:txBody>
      </p:sp>
    </p:spTree>
    <p:extLst>
      <p:ext uri="{BB962C8B-B14F-4D97-AF65-F5344CB8AC3E}">
        <p14:creationId xmlns:p14="http://schemas.microsoft.com/office/powerpoint/2010/main" val="341665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E6579-2F50-9EEC-79ED-6DC06015463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08769EE-207A-3221-71E3-595758AB000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3A7688D-13C2-A55A-7C3F-00C2D51A6A6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FD3E14E-1A96-4C55-950B-10A98171D21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94F594F-1797-8C44-EC84-A7D20CABC43A}"/>
              </a:ext>
            </a:extLst>
          </p:cNvPr>
          <p:cNvSpPr>
            <a:spLocks noGrp="1"/>
          </p:cNvSpPr>
          <p:nvPr>
            <p:ph type="sldNum" sz="quarter" idx="12"/>
          </p:nvPr>
        </p:nvSpPr>
        <p:spPr/>
        <p:txBody>
          <a:bodyPr/>
          <a:lstStyle>
            <a:lvl1pPr>
              <a:defRPr/>
            </a:lvl1pPr>
          </a:lstStyle>
          <a:p>
            <a:fld id="{0C3ADD48-2F07-46BC-A0C4-939995B9BDD0}" type="slidenum">
              <a:rPr lang="en-US" altLang="en-US"/>
              <a:pPr/>
              <a:t>‹#›</a:t>
            </a:fld>
            <a:endParaRPr lang="en-US" altLang="en-US"/>
          </a:p>
        </p:txBody>
      </p:sp>
    </p:spTree>
    <p:extLst>
      <p:ext uri="{BB962C8B-B14F-4D97-AF65-F5344CB8AC3E}">
        <p14:creationId xmlns:p14="http://schemas.microsoft.com/office/powerpoint/2010/main" val="396726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0015-C0CC-8DFD-9F7B-6994B7A303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215D66-D235-6648-E377-3EE4B85D7BBB}"/>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A5C111-8F84-D278-9EE1-32B3D2B8E10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20BD05-39A0-71DE-96C9-6A1EF32DCFF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06FE44F-7DA1-24D7-78DD-C14F36AC47C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F5AC489-65B1-4883-9D8A-EE8C19243C8B}"/>
              </a:ext>
            </a:extLst>
          </p:cNvPr>
          <p:cNvSpPr>
            <a:spLocks noGrp="1"/>
          </p:cNvSpPr>
          <p:nvPr>
            <p:ph type="sldNum" sz="quarter" idx="12"/>
          </p:nvPr>
        </p:nvSpPr>
        <p:spPr/>
        <p:txBody>
          <a:bodyPr/>
          <a:lstStyle>
            <a:lvl1pPr>
              <a:defRPr/>
            </a:lvl1pPr>
          </a:lstStyle>
          <a:p>
            <a:fld id="{2FE8735E-2E38-44FD-A303-72E85F7A1053}" type="slidenum">
              <a:rPr lang="en-US" altLang="en-US"/>
              <a:pPr/>
              <a:t>‹#›</a:t>
            </a:fld>
            <a:endParaRPr lang="en-US" altLang="en-US"/>
          </a:p>
        </p:txBody>
      </p:sp>
    </p:spTree>
    <p:extLst>
      <p:ext uri="{BB962C8B-B14F-4D97-AF65-F5344CB8AC3E}">
        <p14:creationId xmlns:p14="http://schemas.microsoft.com/office/powerpoint/2010/main" val="174236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AC07-DEC1-90A7-3615-8A5AEA3B2CB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E2FA8A-9047-60FC-E09C-68B8AF9568F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CED35-5CE0-B4FF-13E1-F7678ADB6DE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208C75-87D0-62DD-8701-2776D09FEA0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58605A-470D-84F2-D29E-B2629097BF1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D40004-8634-D18E-0F04-3FA21895E69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17331BD-C38E-F41D-1DB1-F7665B788ED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6CC94FF-9B70-6A72-AEA2-05FCD0F2EAED}"/>
              </a:ext>
            </a:extLst>
          </p:cNvPr>
          <p:cNvSpPr>
            <a:spLocks noGrp="1"/>
          </p:cNvSpPr>
          <p:nvPr>
            <p:ph type="sldNum" sz="quarter" idx="12"/>
          </p:nvPr>
        </p:nvSpPr>
        <p:spPr/>
        <p:txBody>
          <a:bodyPr/>
          <a:lstStyle>
            <a:lvl1pPr>
              <a:defRPr/>
            </a:lvl1pPr>
          </a:lstStyle>
          <a:p>
            <a:fld id="{B4F7A89C-D194-4581-8F91-F53429E55783}" type="slidenum">
              <a:rPr lang="en-US" altLang="en-US"/>
              <a:pPr/>
              <a:t>‹#›</a:t>
            </a:fld>
            <a:endParaRPr lang="en-US" altLang="en-US"/>
          </a:p>
        </p:txBody>
      </p:sp>
    </p:spTree>
    <p:extLst>
      <p:ext uri="{BB962C8B-B14F-4D97-AF65-F5344CB8AC3E}">
        <p14:creationId xmlns:p14="http://schemas.microsoft.com/office/powerpoint/2010/main" val="4025126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4A09-90FA-2E31-76B0-17591F3C20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A90B4B-09E0-0204-2C18-DF1F892713B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632C368-362A-B88C-5A6B-60B3D719DD9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E39FBD2-C406-5050-2022-76FD02DF00AF}"/>
              </a:ext>
            </a:extLst>
          </p:cNvPr>
          <p:cNvSpPr>
            <a:spLocks noGrp="1"/>
          </p:cNvSpPr>
          <p:nvPr>
            <p:ph type="sldNum" sz="quarter" idx="12"/>
          </p:nvPr>
        </p:nvSpPr>
        <p:spPr/>
        <p:txBody>
          <a:bodyPr/>
          <a:lstStyle>
            <a:lvl1pPr>
              <a:defRPr/>
            </a:lvl1pPr>
          </a:lstStyle>
          <a:p>
            <a:fld id="{9298E45E-99EE-468B-92D5-C1816C1179FE}" type="slidenum">
              <a:rPr lang="en-US" altLang="en-US"/>
              <a:pPr/>
              <a:t>‹#›</a:t>
            </a:fld>
            <a:endParaRPr lang="en-US" altLang="en-US"/>
          </a:p>
        </p:txBody>
      </p:sp>
    </p:spTree>
    <p:extLst>
      <p:ext uri="{BB962C8B-B14F-4D97-AF65-F5344CB8AC3E}">
        <p14:creationId xmlns:p14="http://schemas.microsoft.com/office/powerpoint/2010/main" val="331585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34698-2B5E-C46E-B93D-6B2848683C1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CF3CEAD-85EF-B4CB-6FCE-04528C9D0F4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E05F422-2440-46BF-361E-0DBB43E3F91D}"/>
              </a:ext>
            </a:extLst>
          </p:cNvPr>
          <p:cNvSpPr>
            <a:spLocks noGrp="1"/>
          </p:cNvSpPr>
          <p:nvPr>
            <p:ph type="sldNum" sz="quarter" idx="12"/>
          </p:nvPr>
        </p:nvSpPr>
        <p:spPr/>
        <p:txBody>
          <a:bodyPr/>
          <a:lstStyle>
            <a:lvl1pPr>
              <a:defRPr/>
            </a:lvl1pPr>
          </a:lstStyle>
          <a:p>
            <a:fld id="{3DB145A6-0CC2-462E-998E-AD5D5CE8FB0C}" type="slidenum">
              <a:rPr lang="en-US" altLang="en-US"/>
              <a:pPr/>
              <a:t>‹#›</a:t>
            </a:fld>
            <a:endParaRPr lang="en-US" altLang="en-US"/>
          </a:p>
        </p:txBody>
      </p:sp>
    </p:spTree>
    <p:extLst>
      <p:ext uri="{BB962C8B-B14F-4D97-AF65-F5344CB8AC3E}">
        <p14:creationId xmlns:p14="http://schemas.microsoft.com/office/powerpoint/2010/main" val="391292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9535-3DBC-31E3-6F13-C9E79E39312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5E85D9E-2842-75AA-D0D5-BCF0549EC8F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06CCF9-3DB8-EC5F-439E-3A77DE31723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FBA947-B25B-B4DD-7B79-C7C66E180FF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5576E08-D535-2925-1B69-56E351147D4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30639A0-F416-4B16-8EAA-DADFDE998A8A}"/>
              </a:ext>
            </a:extLst>
          </p:cNvPr>
          <p:cNvSpPr>
            <a:spLocks noGrp="1"/>
          </p:cNvSpPr>
          <p:nvPr>
            <p:ph type="sldNum" sz="quarter" idx="12"/>
          </p:nvPr>
        </p:nvSpPr>
        <p:spPr/>
        <p:txBody>
          <a:bodyPr/>
          <a:lstStyle>
            <a:lvl1pPr>
              <a:defRPr/>
            </a:lvl1pPr>
          </a:lstStyle>
          <a:p>
            <a:fld id="{EDBF46F5-E05A-4791-844A-1A7DD4E61D26}" type="slidenum">
              <a:rPr lang="en-US" altLang="en-US"/>
              <a:pPr/>
              <a:t>‹#›</a:t>
            </a:fld>
            <a:endParaRPr lang="en-US" altLang="en-US"/>
          </a:p>
        </p:txBody>
      </p:sp>
    </p:spTree>
    <p:extLst>
      <p:ext uri="{BB962C8B-B14F-4D97-AF65-F5344CB8AC3E}">
        <p14:creationId xmlns:p14="http://schemas.microsoft.com/office/powerpoint/2010/main" val="392874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8504-E10A-682B-ADA4-1396846FD8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74D82B-40CE-2657-D06E-2FAA0AC1AB4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AF2C84-0626-275B-7C2F-16869A32FE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E9E65-E628-10B7-4DA1-F358E00F3D5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29F3E2E-C9F5-616D-93C7-7D49B1DBC33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3650F75-67A0-5B85-6F0B-B3F3702B5A70}"/>
              </a:ext>
            </a:extLst>
          </p:cNvPr>
          <p:cNvSpPr>
            <a:spLocks noGrp="1"/>
          </p:cNvSpPr>
          <p:nvPr>
            <p:ph type="sldNum" sz="quarter" idx="12"/>
          </p:nvPr>
        </p:nvSpPr>
        <p:spPr/>
        <p:txBody>
          <a:bodyPr/>
          <a:lstStyle>
            <a:lvl1pPr>
              <a:defRPr/>
            </a:lvl1pPr>
          </a:lstStyle>
          <a:p>
            <a:fld id="{0CE474F7-6375-4A8E-B8CE-43606F678C51}" type="slidenum">
              <a:rPr lang="en-US" altLang="en-US"/>
              <a:pPr/>
              <a:t>‹#›</a:t>
            </a:fld>
            <a:endParaRPr lang="en-US" altLang="en-US"/>
          </a:p>
        </p:txBody>
      </p:sp>
    </p:spTree>
    <p:extLst>
      <p:ext uri="{BB962C8B-B14F-4D97-AF65-F5344CB8AC3E}">
        <p14:creationId xmlns:p14="http://schemas.microsoft.com/office/powerpoint/2010/main" val="187296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02A73A8-6B5D-346E-B0EC-4ABF70BF02F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8121220-3ADC-4FA8-E56B-8E89258CC75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A384B29-C782-0DB8-60A9-801889DD33E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4FD100E6-1B19-C269-BA24-A6E38E4059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569CB628-2B35-7658-3F69-238B881B320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E9332BA-2B3A-4F0D-8956-048047CFA85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33E44A2E-3F0F-45D8-CBE1-47A6E9A3A607}"/>
              </a:ext>
            </a:extLst>
          </p:cNvPr>
          <p:cNvSpPr>
            <a:spLocks noGrp="1" noChangeArrowheads="1"/>
          </p:cNvSpPr>
          <p:nvPr>
            <p:ph type="ctrTitle"/>
          </p:nvPr>
        </p:nvSpPr>
        <p:spPr>
          <a:xfrm>
            <a:off x="685800" y="2514600"/>
            <a:ext cx="7772400" cy="1470025"/>
          </a:xfrm>
        </p:spPr>
        <p:txBody>
          <a:bodyPr anchor="ctr"/>
          <a:lstStyle/>
          <a:p>
            <a:r>
              <a:rPr lang="en-US" altLang="en-US" sz="4400" b="1">
                <a:latin typeface="Georgia" panose="02040502050405020303" pitchFamily="18" charset="0"/>
              </a:rPr>
              <a:t>Early Greek Science and Philosophy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E03843C9-0E31-F55B-8CEB-ED7A210C3D17}"/>
              </a:ext>
            </a:extLst>
          </p:cNvPr>
          <p:cNvSpPr>
            <a:spLocks noGrp="1" noChangeArrowheads="1"/>
          </p:cNvSpPr>
          <p:nvPr>
            <p:ph type="title"/>
          </p:nvPr>
        </p:nvSpPr>
        <p:spPr/>
        <p:txBody>
          <a:bodyPr/>
          <a:lstStyle/>
          <a:p>
            <a:r>
              <a:rPr lang="en-US" altLang="en-US" sz="4000" b="1">
                <a:latin typeface="Georgia" panose="02040502050405020303" pitchFamily="18" charset="0"/>
              </a:rPr>
              <a:t>Golden Spiral</a:t>
            </a:r>
            <a:br>
              <a:rPr lang="en-US" altLang="en-US" sz="4000" b="1">
                <a:latin typeface="Georgia" panose="02040502050405020303" pitchFamily="18" charset="0"/>
              </a:rPr>
            </a:br>
            <a:endParaRPr lang="en-US" altLang="en-US" sz="4000" b="1">
              <a:latin typeface="Georgia" panose="02040502050405020303" pitchFamily="18" charset="0"/>
            </a:endParaRPr>
          </a:p>
        </p:txBody>
      </p:sp>
      <p:pic>
        <p:nvPicPr>
          <p:cNvPr id="151559" name="Picture 7">
            <a:extLst>
              <a:ext uri="{FF2B5EF4-FFF2-40B4-BE49-F238E27FC236}">
                <a16:creationId xmlns:a16="http://schemas.microsoft.com/office/drawing/2014/main" id="{294AA7C1-F94C-B642-9C1D-5696E1552B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00200"/>
            <a:ext cx="2286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51563" name="Picture 11">
            <a:extLst>
              <a:ext uri="{FF2B5EF4-FFF2-40B4-BE49-F238E27FC236}">
                <a16:creationId xmlns:a16="http://schemas.microsoft.com/office/drawing/2014/main" id="{03756139-79B9-15A2-49D3-60562152B9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0"/>
            <a:ext cx="3276600" cy="2592388"/>
          </a:xfrm>
          <a:prstGeom prst="rect">
            <a:avLst/>
          </a:prstGeom>
          <a:noFill/>
          <a:extLst>
            <a:ext uri="{909E8E84-426E-40DD-AFC4-6F175D3DCCD1}">
              <a14:hiddenFill xmlns:a14="http://schemas.microsoft.com/office/drawing/2010/main">
                <a:solidFill>
                  <a:srgbClr val="FFFFFF"/>
                </a:solidFill>
              </a14:hiddenFill>
            </a:ext>
          </a:extLst>
        </p:spPr>
      </p:pic>
      <p:pic>
        <p:nvPicPr>
          <p:cNvPr id="151564" name="Picture 12">
            <a:extLst>
              <a:ext uri="{FF2B5EF4-FFF2-40B4-BE49-F238E27FC236}">
                <a16:creationId xmlns:a16="http://schemas.microsoft.com/office/drawing/2014/main" id="{8BF6965E-3371-9918-0FB7-2B8022019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3276600" cy="2066925"/>
          </a:xfrm>
          <a:prstGeom prst="rect">
            <a:avLst/>
          </a:prstGeom>
          <a:noFill/>
          <a:extLst>
            <a:ext uri="{909E8E84-426E-40DD-AFC4-6F175D3DCCD1}">
              <a14:hiddenFill xmlns:a14="http://schemas.microsoft.com/office/drawing/2010/main">
                <a:solidFill>
                  <a:srgbClr val="FFFFFF"/>
                </a:solidFill>
              </a14:hiddenFill>
            </a:ext>
          </a:extLst>
        </p:spPr>
      </p:pic>
      <p:pic>
        <p:nvPicPr>
          <p:cNvPr id="151565" name="Picture 13">
            <a:extLst>
              <a:ext uri="{FF2B5EF4-FFF2-40B4-BE49-F238E27FC236}">
                <a16:creationId xmlns:a16="http://schemas.microsoft.com/office/drawing/2014/main" id="{482D062F-A6BF-B996-0A49-1578317553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6956" t="7730" r="6087" b="7246"/>
          <a:stretch>
            <a:fillRect/>
          </a:stretch>
        </p:blipFill>
        <p:spPr bwMode="auto">
          <a:xfrm>
            <a:off x="4114800" y="1600200"/>
            <a:ext cx="19050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51567" name="Picture 15">
            <a:extLst>
              <a:ext uri="{FF2B5EF4-FFF2-40B4-BE49-F238E27FC236}">
                <a16:creationId xmlns:a16="http://schemas.microsoft.com/office/drawing/2014/main" id="{0275FDD1-9020-05ED-3FC6-0B7B85CFE6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3429000"/>
            <a:ext cx="3419475" cy="321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15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6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15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15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1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3B7612D7-CC90-D191-1E52-6DDCEFB30036}"/>
              </a:ext>
            </a:extLst>
          </p:cNvPr>
          <p:cNvSpPr>
            <a:spLocks noGrp="1" noChangeArrowheads="1"/>
          </p:cNvSpPr>
          <p:nvPr>
            <p:ph type="title"/>
          </p:nvPr>
        </p:nvSpPr>
        <p:spPr/>
        <p:txBody>
          <a:bodyPr/>
          <a:lstStyle/>
          <a:p>
            <a:r>
              <a:rPr lang="en-US" altLang="en-US" sz="4000" b="1">
                <a:latin typeface="Georgia" panose="02040502050405020303" pitchFamily="18" charset="0"/>
              </a:rPr>
              <a:t>Pythagoras</a:t>
            </a:r>
            <a:br>
              <a:rPr lang="en-US" altLang="en-US" sz="4000" b="1">
                <a:latin typeface="Georgia" panose="02040502050405020303" pitchFamily="18" charset="0"/>
              </a:rPr>
            </a:br>
            <a:endParaRPr lang="en-US" altLang="en-US" sz="3200">
              <a:latin typeface="Georgia" panose="02040502050405020303" pitchFamily="18" charset="0"/>
            </a:endParaRPr>
          </a:p>
        </p:txBody>
      </p:sp>
      <p:sp>
        <p:nvSpPr>
          <p:cNvPr id="136195" name="Rectangle 3">
            <a:extLst>
              <a:ext uri="{FF2B5EF4-FFF2-40B4-BE49-F238E27FC236}">
                <a16:creationId xmlns:a16="http://schemas.microsoft.com/office/drawing/2014/main" id="{D0C3C953-354F-0FC4-183C-62D96F18634B}"/>
              </a:ext>
            </a:extLst>
          </p:cNvPr>
          <p:cNvSpPr>
            <a:spLocks noGrp="1" noChangeArrowheads="1"/>
          </p:cNvSpPr>
          <p:nvPr>
            <p:ph type="body" idx="1"/>
          </p:nvPr>
        </p:nvSpPr>
        <p:spPr/>
        <p:txBody>
          <a:bodyPr/>
          <a:lstStyle/>
          <a:p>
            <a:r>
              <a:rPr lang="en-US" altLang="en-US">
                <a:latin typeface="Verdana" panose="020B0604030504040204" pitchFamily="34" charset="0"/>
              </a:rPr>
              <a:t>Golden Triangle</a:t>
            </a:r>
          </a:p>
          <a:p>
            <a:pPr lvl="1"/>
            <a:r>
              <a:rPr lang="en-US" altLang="en-US">
                <a:latin typeface="Verdana" panose="020B0604030504040204" pitchFamily="34" charset="0"/>
              </a:rPr>
              <a:t>Isosceles with 72 and 36 degree angles</a:t>
            </a:r>
          </a:p>
          <a:p>
            <a:pPr lvl="1"/>
            <a:r>
              <a:rPr lang="en-US" altLang="en-US">
                <a:latin typeface="Verdana" panose="020B0604030504040204" pitchFamily="34" charset="0"/>
              </a:rPr>
              <a:t>Used to construct the Golden Spiral</a:t>
            </a:r>
          </a:p>
          <a:p>
            <a:pPr lvl="1"/>
            <a:r>
              <a:rPr lang="en-US" altLang="en-US">
                <a:latin typeface="Verdana" panose="020B0604030504040204" pitchFamily="34" charset="0"/>
              </a:rPr>
              <a:t>Dodecahedron forms a 5 pointed star made of Golden Triangles</a:t>
            </a:r>
          </a:p>
          <a:p>
            <a:pPr lvl="2"/>
            <a:r>
              <a:rPr lang="en-US" altLang="en-US">
                <a:latin typeface="Verdana" panose="020B0604030504040204" pitchFamily="34" charset="0"/>
              </a:rPr>
              <a:t>Symbol of the Pythagoreans</a:t>
            </a:r>
          </a:p>
        </p:txBody>
      </p:sp>
      <p:pic>
        <p:nvPicPr>
          <p:cNvPr id="136196" name="Picture 4">
            <a:extLst>
              <a:ext uri="{FF2B5EF4-FFF2-40B4-BE49-F238E27FC236}">
                <a16:creationId xmlns:a16="http://schemas.microsoft.com/office/drawing/2014/main" id="{117E235F-32A8-8F77-DA9D-B151BDCA8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810000"/>
            <a:ext cx="2438400" cy="2225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19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a:extLst>
              <a:ext uri="{FF2B5EF4-FFF2-40B4-BE49-F238E27FC236}">
                <a16:creationId xmlns:a16="http://schemas.microsoft.com/office/drawing/2014/main" id="{7E6AC9B3-9EF2-AF3F-1DE5-CC6DF6BC3DD7}"/>
              </a:ext>
            </a:extLst>
          </p:cNvPr>
          <p:cNvSpPr>
            <a:spLocks noGrp="1" noChangeArrowheads="1"/>
          </p:cNvSpPr>
          <p:nvPr>
            <p:ph type="body" idx="1"/>
          </p:nvPr>
        </p:nvSpPr>
        <p:spPr>
          <a:xfrm>
            <a:off x="381000" y="2332038"/>
            <a:ext cx="8763000" cy="4525962"/>
          </a:xfrm>
        </p:spPr>
        <p:txBody>
          <a:bodyPr/>
          <a:lstStyle/>
          <a:p>
            <a:r>
              <a:rPr lang="en-US" altLang="en-US" sz="2800">
                <a:solidFill>
                  <a:srgbClr val="CC0000"/>
                </a:solidFill>
                <a:latin typeface="Verdana" panose="020B0604030504040204" pitchFamily="34" charset="0"/>
              </a:rPr>
              <a:t>Music rules discovered and quantified</a:t>
            </a:r>
          </a:p>
          <a:p>
            <a:pPr lvl="1"/>
            <a:r>
              <a:rPr lang="en-US" altLang="en-US" sz="2400">
                <a:latin typeface="Verdana" panose="020B0604030504040204" pitchFamily="34" charset="0"/>
              </a:rPr>
              <a:t>Hammers had different tones according to weight</a:t>
            </a:r>
          </a:p>
          <a:p>
            <a:pPr lvl="1"/>
            <a:r>
              <a:rPr lang="en-US" altLang="en-US" sz="2400">
                <a:latin typeface="Verdana" panose="020B0604030504040204" pitchFamily="34" charset="0"/>
              </a:rPr>
              <a:t>String length relationships (octaves, fifths, etc.)</a:t>
            </a:r>
          </a:p>
          <a:p>
            <a:pPr lvl="1"/>
            <a:r>
              <a:rPr lang="en-US" altLang="en-US" sz="2400">
                <a:latin typeface="Verdana" panose="020B0604030504040204" pitchFamily="34" charset="0"/>
              </a:rPr>
              <a:t>Principle of harmonic vibration</a:t>
            </a:r>
          </a:p>
          <a:p>
            <a:pPr lvl="1"/>
            <a:r>
              <a:rPr lang="en-US" altLang="en-US" sz="2400">
                <a:latin typeface="Verdana" panose="020B0604030504040204" pitchFamily="34" charset="0"/>
              </a:rPr>
              <a:t>Music's relationship to mathematics became basis of the study of nature</a:t>
            </a:r>
          </a:p>
          <a:p>
            <a:r>
              <a:rPr lang="en-US" altLang="en-US" sz="2800">
                <a:latin typeface="Verdana" panose="020B0604030504040204" pitchFamily="34" charset="0"/>
              </a:rPr>
              <a:t>Music applied to medicine and astronomy</a:t>
            </a:r>
          </a:p>
          <a:p>
            <a:pPr lvl="1"/>
            <a:r>
              <a:rPr lang="en-US" altLang="en-US" sz="2400">
                <a:latin typeface="Verdana" panose="020B0604030504040204" pitchFamily="34" charset="0"/>
              </a:rPr>
              <a:t>Good health resulted from harmony in the body</a:t>
            </a:r>
          </a:p>
          <a:p>
            <a:pPr lvl="1"/>
            <a:r>
              <a:rPr lang="en-US" altLang="en-US" sz="2400">
                <a:latin typeface="Verdana" panose="020B0604030504040204" pitchFamily="34" charset="0"/>
              </a:rPr>
              <a:t>Motions of the planets were harmonic multiples</a:t>
            </a:r>
          </a:p>
          <a:p>
            <a:endParaRPr lang="en-US" altLang="en-US" sz="2800">
              <a:latin typeface="Verdana" panose="020B0604030504040204" pitchFamily="34" charset="0"/>
            </a:endParaRPr>
          </a:p>
        </p:txBody>
      </p:sp>
      <p:pic>
        <p:nvPicPr>
          <p:cNvPr id="130053" name="Picture 5">
            <a:extLst>
              <a:ext uri="{FF2B5EF4-FFF2-40B4-BE49-F238E27FC236}">
                <a16:creationId xmlns:a16="http://schemas.microsoft.com/office/drawing/2014/main" id="{58CF34B9-61FD-5401-BB12-1B9298B35E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28600"/>
            <a:ext cx="3324225" cy="2152650"/>
          </a:xfrm>
          <a:prstGeom prst="rect">
            <a:avLst/>
          </a:prstGeom>
          <a:noFill/>
          <a:extLst>
            <a:ext uri="{909E8E84-426E-40DD-AFC4-6F175D3DCCD1}">
              <a14:hiddenFill xmlns:a14="http://schemas.microsoft.com/office/drawing/2010/main">
                <a:solidFill>
                  <a:srgbClr val="FFFFFF"/>
                </a:solidFill>
              </a14:hiddenFill>
            </a:ext>
          </a:extLst>
        </p:spPr>
      </p:pic>
      <p:sp>
        <p:nvSpPr>
          <p:cNvPr id="130050" name="Rectangle 2">
            <a:extLst>
              <a:ext uri="{FF2B5EF4-FFF2-40B4-BE49-F238E27FC236}">
                <a16:creationId xmlns:a16="http://schemas.microsoft.com/office/drawing/2014/main" id="{685AD6BF-7250-7B34-8B5F-2BFB81C74DCC}"/>
              </a:ext>
            </a:extLst>
          </p:cNvPr>
          <p:cNvSpPr>
            <a:spLocks noGrp="1" noChangeArrowheads="1"/>
          </p:cNvSpPr>
          <p:nvPr>
            <p:ph type="title"/>
          </p:nvPr>
        </p:nvSpPr>
        <p:spPr>
          <a:xfrm>
            <a:off x="457200" y="274638"/>
            <a:ext cx="6019800" cy="1143000"/>
          </a:xfrm>
        </p:spPr>
        <p:txBody>
          <a:bodyPr/>
          <a:lstStyle/>
          <a:p>
            <a:r>
              <a:rPr lang="en-US" altLang="en-US" b="1">
                <a:latin typeface="Georgia" panose="02040502050405020303" pitchFamily="18" charset="0"/>
              </a:rPr>
              <a:t>Pythagoras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0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0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0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C853D06D-E16B-0E1F-04E5-FA3DFF783E60}"/>
              </a:ext>
            </a:extLst>
          </p:cNvPr>
          <p:cNvSpPr>
            <a:spLocks noGrp="1" noChangeArrowheads="1"/>
          </p:cNvSpPr>
          <p:nvPr>
            <p:ph type="title"/>
          </p:nvPr>
        </p:nvSpPr>
        <p:spPr/>
        <p:txBody>
          <a:bodyPr/>
          <a:lstStyle/>
          <a:p>
            <a:r>
              <a:rPr lang="en-US" altLang="en-US" b="1">
                <a:latin typeface="Georgia" panose="02040502050405020303" pitchFamily="18" charset="0"/>
              </a:rPr>
              <a:t>Other Pre-Socratics</a:t>
            </a:r>
          </a:p>
        </p:txBody>
      </p:sp>
      <p:sp>
        <p:nvSpPr>
          <p:cNvPr id="142339" name="Rectangle 3">
            <a:extLst>
              <a:ext uri="{FF2B5EF4-FFF2-40B4-BE49-F238E27FC236}">
                <a16:creationId xmlns:a16="http://schemas.microsoft.com/office/drawing/2014/main" id="{C9321035-B45F-D344-51BD-FCB1E536DE48}"/>
              </a:ext>
            </a:extLst>
          </p:cNvPr>
          <p:cNvSpPr>
            <a:spLocks noGrp="1" noChangeArrowheads="1"/>
          </p:cNvSpPr>
          <p:nvPr>
            <p:ph type="body" idx="1"/>
          </p:nvPr>
        </p:nvSpPr>
        <p:spPr/>
        <p:txBody>
          <a:bodyPr/>
          <a:lstStyle/>
          <a:p>
            <a:pPr>
              <a:lnSpc>
                <a:spcPct val="90000"/>
              </a:lnSpc>
            </a:pPr>
            <a:r>
              <a:rPr lang="en-US" altLang="en-US" sz="2400">
                <a:latin typeface="Verdana" panose="020B0604030504040204" pitchFamily="34" charset="0"/>
              </a:rPr>
              <a:t>Heraclitus</a:t>
            </a:r>
          </a:p>
          <a:p>
            <a:pPr lvl="1">
              <a:lnSpc>
                <a:spcPct val="90000"/>
              </a:lnSpc>
            </a:pPr>
            <a:r>
              <a:rPr lang="en-US" altLang="en-US" sz="2000">
                <a:latin typeface="Verdana" panose="020B0604030504040204" pitchFamily="34" charset="0"/>
              </a:rPr>
              <a:t>"No man steps into the same river twice"</a:t>
            </a:r>
          </a:p>
          <a:p>
            <a:pPr lvl="1">
              <a:lnSpc>
                <a:spcPct val="90000"/>
              </a:lnSpc>
            </a:pPr>
            <a:r>
              <a:rPr lang="en-US" altLang="en-US" sz="2000">
                <a:latin typeface="Verdana" panose="020B0604030504040204" pitchFamily="34" charset="0"/>
              </a:rPr>
              <a:t>Two worlds</a:t>
            </a:r>
          </a:p>
          <a:p>
            <a:pPr lvl="2">
              <a:lnSpc>
                <a:spcPct val="90000"/>
              </a:lnSpc>
            </a:pPr>
            <a:r>
              <a:rPr lang="en-US" altLang="en-US" sz="1800">
                <a:latin typeface="Verdana" panose="020B0604030504040204" pitchFamily="34" charset="0"/>
              </a:rPr>
              <a:t>Material = changing</a:t>
            </a:r>
          </a:p>
          <a:p>
            <a:pPr lvl="2">
              <a:lnSpc>
                <a:spcPct val="90000"/>
              </a:lnSpc>
            </a:pPr>
            <a:r>
              <a:rPr lang="en-US" altLang="en-US" sz="1800">
                <a:latin typeface="Verdana" panose="020B0604030504040204" pitchFamily="34" charset="0"/>
              </a:rPr>
              <a:t>Spiritual = unchanging</a:t>
            </a:r>
          </a:p>
          <a:p>
            <a:pPr>
              <a:lnSpc>
                <a:spcPct val="90000"/>
              </a:lnSpc>
            </a:pPr>
            <a:r>
              <a:rPr lang="en-US" altLang="en-US" sz="2400">
                <a:latin typeface="Verdana" panose="020B0604030504040204" pitchFamily="34" charset="0"/>
              </a:rPr>
              <a:t>Xeno</a:t>
            </a:r>
          </a:p>
          <a:p>
            <a:pPr lvl="1">
              <a:lnSpc>
                <a:spcPct val="90000"/>
              </a:lnSpc>
            </a:pPr>
            <a:r>
              <a:rPr lang="en-US" altLang="en-US" sz="2000">
                <a:latin typeface="Verdana" panose="020B0604030504040204" pitchFamily="34" charset="0"/>
              </a:rPr>
              <a:t>Motion is not possible (1/2 way)</a:t>
            </a:r>
          </a:p>
          <a:p>
            <a:pPr>
              <a:lnSpc>
                <a:spcPct val="90000"/>
              </a:lnSpc>
            </a:pPr>
            <a:r>
              <a:rPr lang="en-US" altLang="en-US" sz="2400">
                <a:latin typeface="Verdana" panose="020B0604030504040204" pitchFamily="34" charset="0"/>
              </a:rPr>
              <a:t>Democritus</a:t>
            </a:r>
          </a:p>
          <a:p>
            <a:pPr lvl="1">
              <a:lnSpc>
                <a:spcPct val="90000"/>
              </a:lnSpc>
            </a:pPr>
            <a:r>
              <a:rPr lang="en-US" altLang="en-US" sz="2000">
                <a:latin typeface="Verdana" panose="020B0604030504040204" pitchFamily="34" charset="0"/>
              </a:rPr>
              <a:t>Atomic Theory</a:t>
            </a:r>
          </a:p>
          <a:p>
            <a:pPr lvl="2">
              <a:lnSpc>
                <a:spcPct val="90000"/>
              </a:lnSpc>
            </a:pPr>
            <a:r>
              <a:rPr lang="en-US" altLang="en-US" sz="1800">
                <a:latin typeface="Verdana" panose="020B0604030504040204" pitchFamily="34" charset="0"/>
              </a:rPr>
              <a:t>Action of atoms determines all events</a:t>
            </a:r>
          </a:p>
          <a:p>
            <a:pPr lvl="1">
              <a:lnSpc>
                <a:spcPct val="90000"/>
              </a:lnSpc>
            </a:pPr>
            <a:r>
              <a:rPr lang="en-US" altLang="en-US" sz="2000">
                <a:latin typeface="Verdana" panose="020B0604030504040204" pitchFamily="34" charset="0"/>
              </a:rPr>
              <a:t>Solves the Xeno problem</a:t>
            </a:r>
          </a:p>
          <a:p>
            <a:pPr lvl="1">
              <a:lnSpc>
                <a:spcPct val="90000"/>
              </a:lnSpc>
            </a:pPr>
            <a:r>
              <a:rPr lang="en-US" altLang="en-US" sz="2000">
                <a:latin typeface="Verdana" panose="020B0604030504040204" pitchFamily="34" charset="0"/>
              </a:rPr>
              <a:t>Wrote over 70 books </a:t>
            </a:r>
          </a:p>
          <a:p>
            <a:pPr lvl="2">
              <a:lnSpc>
                <a:spcPct val="90000"/>
              </a:lnSpc>
            </a:pPr>
            <a:r>
              <a:rPr lang="en-US" altLang="en-US" sz="1800">
                <a:latin typeface="Verdana" panose="020B0604030504040204" pitchFamily="34" charset="0"/>
              </a:rPr>
              <a:t>Plato wanted to burn them all</a:t>
            </a:r>
          </a:p>
        </p:txBody>
      </p:sp>
      <p:pic>
        <p:nvPicPr>
          <p:cNvPr id="142341" name="Picture 5">
            <a:extLst>
              <a:ext uri="{FF2B5EF4-FFF2-40B4-BE49-F238E27FC236}">
                <a16:creationId xmlns:a16="http://schemas.microsoft.com/office/drawing/2014/main" id="{2E018C70-694B-38F9-EE7D-2ABC2BEE4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095625"/>
            <a:ext cx="3762375" cy="3762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2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23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23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233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2339">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2341"/>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42339">
                                            <p:txEl>
                                              <p:pRg st="9" end="9"/>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42339">
                                            <p:txEl>
                                              <p:pRg st="10" end="10"/>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42339">
                                            <p:txEl>
                                              <p:pRg st="11" end="11"/>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4233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a:extLst>
              <a:ext uri="{FF2B5EF4-FFF2-40B4-BE49-F238E27FC236}">
                <a16:creationId xmlns:a16="http://schemas.microsoft.com/office/drawing/2014/main" id="{74A1BD65-6AEF-49D4-4A5B-9F5AC85103A4}"/>
              </a:ext>
            </a:extLst>
          </p:cNvPr>
          <p:cNvSpPr>
            <a:spLocks noGrp="1" noChangeArrowheads="1"/>
          </p:cNvSpPr>
          <p:nvPr>
            <p:ph type="title"/>
          </p:nvPr>
        </p:nvSpPr>
        <p:spPr/>
        <p:txBody>
          <a:bodyPr/>
          <a:lstStyle/>
          <a:p>
            <a:r>
              <a:rPr lang="en-US" altLang="en-US">
                <a:solidFill>
                  <a:srgbClr val="FF0000"/>
                </a:solidFill>
              </a:rPr>
              <a:t>Creativity</a:t>
            </a:r>
          </a:p>
        </p:txBody>
      </p:sp>
      <p:sp>
        <p:nvSpPr>
          <p:cNvPr id="148482" name="Rectangle 2">
            <a:extLst>
              <a:ext uri="{FF2B5EF4-FFF2-40B4-BE49-F238E27FC236}">
                <a16:creationId xmlns:a16="http://schemas.microsoft.com/office/drawing/2014/main" id="{E5891E0E-843A-CEB3-818D-64CC47031168}"/>
              </a:ext>
            </a:extLst>
          </p:cNvPr>
          <p:cNvSpPr>
            <a:spLocks noGrp="1" noChangeArrowheads="1"/>
          </p:cNvSpPr>
          <p:nvPr>
            <p:ph type="body" idx="1"/>
          </p:nvPr>
        </p:nvSpPr>
        <p:spPr/>
        <p:txBody>
          <a:bodyPr/>
          <a:lstStyle/>
          <a:p>
            <a:pPr>
              <a:lnSpc>
                <a:spcPct val="80000"/>
              </a:lnSpc>
              <a:buFontTx/>
              <a:buNone/>
            </a:pPr>
            <a:r>
              <a:rPr lang="en-US" altLang="en-US" sz="1800"/>
              <a:t>	</a:t>
            </a:r>
            <a:r>
              <a:rPr lang="en-US" altLang="en-US" sz="2400">
                <a:latin typeface="Verdana" panose="020B0604030504040204" pitchFamily="34" charset="0"/>
              </a:rPr>
              <a:t>“The psychological conditions which make a society or an epoch creative and consistently original have been little studied, but it seems likely that social conditions analogous to those seen in individual creativity are important.  Freedom of expression and movement, lack of fear of dissent and contradiction, a willingness to break with custom, a spirit of play as well as of dedication to work, purpose on a grand scale; these are some of the attributes which a creative social entity, whether vast or tiny, can be expected to have.”</a:t>
            </a:r>
          </a:p>
          <a:p>
            <a:pPr>
              <a:lnSpc>
                <a:spcPct val="80000"/>
              </a:lnSpc>
            </a:pPr>
            <a:endParaRPr lang="en-US" altLang="en-US" sz="2400">
              <a:latin typeface="Verdana" panose="020B0604030504040204" pitchFamily="34" charset="0"/>
            </a:endParaRPr>
          </a:p>
          <a:p>
            <a:pPr algn="r">
              <a:lnSpc>
                <a:spcPct val="80000"/>
              </a:lnSpc>
              <a:buFontTx/>
              <a:buNone/>
            </a:pPr>
            <a:r>
              <a:rPr lang="en-US" altLang="en-US" sz="1800">
                <a:latin typeface="Verdana" panose="020B0604030504040204" pitchFamily="34" charset="0"/>
              </a:rPr>
              <a:t>— Frank Barron, Institute of Personality Assessment and Research, University of California, Berkeley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a:extLst>
              <a:ext uri="{FF2B5EF4-FFF2-40B4-BE49-F238E27FC236}">
                <a16:creationId xmlns:a16="http://schemas.microsoft.com/office/drawing/2014/main" id="{FEE6F41F-435C-7376-E943-016392B8A6CE}"/>
              </a:ext>
            </a:extLst>
          </p:cNvPr>
          <p:cNvSpPr>
            <a:spLocks noGrp="1" noChangeArrowheads="1"/>
          </p:cNvSpPr>
          <p:nvPr>
            <p:ph type="ctrTitle"/>
          </p:nvPr>
        </p:nvSpPr>
        <p:spPr>
          <a:xfrm>
            <a:off x="685800" y="2130425"/>
            <a:ext cx="7772400" cy="1470025"/>
          </a:xfrm>
        </p:spPr>
        <p:txBody>
          <a:bodyPr anchor="ctr"/>
          <a:lstStyle/>
          <a:p>
            <a:r>
              <a:rPr lang="en-US" altLang="en-US" sz="4400" b="1">
                <a:latin typeface="Georgia" panose="02040502050405020303" pitchFamily="18" charset="0"/>
              </a:rPr>
              <a:t>Thank You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4" name="Picture 4">
            <a:extLst>
              <a:ext uri="{FF2B5EF4-FFF2-40B4-BE49-F238E27FC236}">
                <a16:creationId xmlns:a16="http://schemas.microsoft.com/office/drawing/2014/main" id="{D747B62F-C972-9B3F-3813-17724F725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685800"/>
            <a:ext cx="3911600" cy="5562600"/>
          </a:xfrm>
          <a:prstGeom prst="rect">
            <a:avLst/>
          </a:prstGeom>
          <a:noFill/>
          <a:extLst>
            <a:ext uri="{909E8E84-426E-40DD-AFC4-6F175D3DCCD1}">
              <a14:hiddenFill xmlns:a14="http://schemas.microsoft.com/office/drawing/2010/main">
                <a:solidFill>
                  <a:srgbClr val="FFFFFF"/>
                </a:solidFill>
              </a14:hiddenFill>
            </a:ext>
          </a:extLst>
        </p:spPr>
      </p:pic>
      <p:sp>
        <p:nvSpPr>
          <p:cNvPr id="153605" name="Text Box 5">
            <a:extLst>
              <a:ext uri="{FF2B5EF4-FFF2-40B4-BE49-F238E27FC236}">
                <a16:creationId xmlns:a16="http://schemas.microsoft.com/office/drawing/2014/main" id="{0FE1047E-60D5-C2FA-AFF3-5F0E05A499E5}"/>
              </a:ext>
            </a:extLst>
          </p:cNvPr>
          <p:cNvSpPr txBox="1">
            <a:spLocks noChangeArrowheads="1"/>
          </p:cNvSpPr>
          <p:nvPr/>
        </p:nvSpPr>
        <p:spPr bwMode="auto">
          <a:xfrm>
            <a:off x="280988" y="2735263"/>
            <a:ext cx="36496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a:latin typeface="Verdana" panose="020B0604030504040204" pitchFamily="34" charset="0"/>
              </a:rPr>
              <a:t>Fibonacci Series:</a:t>
            </a:r>
          </a:p>
          <a:p>
            <a:pPr algn="ctr"/>
            <a:r>
              <a:rPr lang="en-US" altLang="en-US" sz="3200">
                <a:latin typeface="Verdana" panose="020B0604030504040204" pitchFamily="34" charset="0"/>
              </a:rPr>
              <a:t>Rabbit Breeding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69F149DA-C70D-46C2-FDB1-2D95F6542B9C}"/>
              </a:ext>
            </a:extLst>
          </p:cNvPr>
          <p:cNvSpPr>
            <a:spLocks noGrp="1" noChangeArrowheads="1"/>
          </p:cNvSpPr>
          <p:nvPr>
            <p:ph type="body" idx="1"/>
          </p:nvPr>
        </p:nvSpPr>
        <p:spPr>
          <a:xfrm>
            <a:off x="457200" y="228600"/>
            <a:ext cx="8229600" cy="6324600"/>
          </a:xfrm>
        </p:spPr>
        <p:txBody>
          <a:bodyPr/>
          <a:lstStyle/>
          <a:p>
            <a:pPr>
              <a:lnSpc>
                <a:spcPct val="90000"/>
              </a:lnSpc>
              <a:buFontTx/>
              <a:buNone/>
            </a:pPr>
            <a:r>
              <a:rPr lang="en-US" altLang="en-US" sz="2400"/>
              <a:t>	</a:t>
            </a:r>
            <a:r>
              <a:rPr lang="en-US" altLang="en-US" sz="2400">
                <a:latin typeface="Verdana" panose="020B0604030504040204" pitchFamily="34" charset="0"/>
              </a:rPr>
              <a:t>“While studying the of how many rabbits will be born from an original pair of rabbits, assuming that every month each pair produces another pair and that rabbits begin to breed when they are two months old.   After the process got started, the total number of pairs of rabbits at the end of each month would be as follows: 1, 2, 3, 5, 8, 13, 21, 55, 89, 144, 233. Each successive number is the sum of the two preceding numbers. The Fibonacci series is a lot more than a source of amusement.  Divide any of the Fibonacci numbers by the next higher number [and] the sequence of ratios will converge to 0.618.  Dividing a number by its previous number will converge to 1.618.  The Greeks knew this proportion and called it the ‘Golden Mean’.</a:t>
            </a:r>
          </a:p>
          <a:p>
            <a:pPr>
              <a:lnSpc>
                <a:spcPct val="90000"/>
              </a:lnSpc>
            </a:pPr>
            <a:endParaRPr lang="en-US" altLang="en-US" sz="2400">
              <a:latin typeface="Verdana" panose="020B0604030504040204" pitchFamily="34" charset="0"/>
            </a:endParaRPr>
          </a:p>
          <a:p>
            <a:pPr algn="r">
              <a:lnSpc>
                <a:spcPct val="90000"/>
              </a:lnSpc>
              <a:buFontTx/>
              <a:buNone/>
            </a:pPr>
            <a:r>
              <a:rPr lang="en-US" altLang="en-US" sz="2400">
                <a:latin typeface="Verdana" panose="020B0604030504040204" pitchFamily="34" charset="0"/>
              </a:rPr>
              <a:t>– Peter L. Bernstein, </a:t>
            </a:r>
            <a:r>
              <a:rPr lang="en-US" altLang="en-US" sz="2400" i="1">
                <a:latin typeface="Verdana" panose="020B0604030504040204" pitchFamily="34" charset="0"/>
              </a:rPr>
              <a:t>Against the Gods</a:t>
            </a:r>
            <a:r>
              <a:rPr lang="en-US" altLang="en-US" sz="2400">
                <a:latin typeface="Verdana" panose="020B0604030504040204" pitchFamily="34" charset="0"/>
              </a:rPr>
              <a:t>, 1996, XXVI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851A0DC1-86B5-5095-65C8-0C0D77E0243A}"/>
              </a:ext>
            </a:extLst>
          </p:cNvPr>
          <p:cNvSpPr>
            <a:spLocks noGrp="1" noChangeArrowheads="1"/>
          </p:cNvSpPr>
          <p:nvPr>
            <p:ph type="title"/>
          </p:nvPr>
        </p:nvSpPr>
        <p:spPr>
          <a:xfrm>
            <a:off x="457200" y="914400"/>
            <a:ext cx="4267200" cy="1782763"/>
          </a:xfrm>
        </p:spPr>
        <p:txBody>
          <a:bodyPr/>
          <a:lstStyle/>
          <a:p>
            <a:r>
              <a:rPr lang="en-US" altLang="en-US">
                <a:latin typeface="Verdana" panose="020B0604030504040204" pitchFamily="34" charset="0"/>
              </a:rPr>
              <a:t>Fibonacci Numbers</a:t>
            </a:r>
          </a:p>
        </p:txBody>
      </p:sp>
      <p:pic>
        <p:nvPicPr>
          <p:cNvPr id="155652" name="Picture 4">
            <a:extLst>
              <a:ext uri="{FF2B5EF4-FFF2-40B4-BE49-F238E27FC236}">
                <a16:creationId xmlns:a16="http://schemas.microsoft.com/office/drawing/2014/main" id="{90CC0740-8A4D-2E5D-60C2-CA55FC8108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762000"/>
            <a:ext cx="3381375" cy="2581275"/>
          </a:xfrm>
          <a:prstGeom prst="rect">
            <a:avLst/>
          </a:prstGeom>
          <a:noFill/>
          <a:extLst>
            <a:ext uri="{909E8E84-426E-40DD-AFC4-6F175D3DCCD1}">
              <a14:hiddenFill xmlns:a14="http://schemas.microsoft.com/office/drawing/2010/main">
                <a:solidFill>
                  <a:srgbClr val="FFFFFF"/>
                </a:solidFill>
              </a14:hiddenFill>
            </a:ext>
          </a:extLst>
        </p:spPr>
      </p:pic>
      <p:pic>
        <p:nvPicPr>
          <p:cNvPr id="155653" name="Picture 5">
            <a:extLst>
              <a:ext uri="{FF2B5EF4-FFF2-40B4-BE49-F238E27FC236}">
                <a16:creationId xmlns:a16="http://schemas.microsoft.com/office/drawing/2014/main" id="{8820A06A-FE27-A540-13DA-71F556891E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013" t="17082"/>
          <a:stretch>
            <a:fillRect/>
          </a:stretch>
        </p:blipFill>
        <p:spPr bwMode="auto">
          <a:xfrm>
            <a:off x="1524000" y="3810000"/>
            <a:ext cx="63246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169203E4-410D-A194-039D-3E6325A830A2}"/>
              </a:ext>
            </a:extLst>
          </p:cNvPr>
          <p:cNvSpPr>
            <a:spLocks noGrp="1" noChangeArrowheads="1"/>
          </p:cNvSpPr>
          <p:nvPr>
            <p:ph type="title"/>
          </p:nvPr>
        </p:nvSpPr>
        <p:spPr/>
        <p:txBody>
          <a:bodyPr/>
          <a:lstStyle/>
          <a:p>
            <a:r>
              <a:rPr lang="en-US" altLang="en-US" sz="4000" b="1">
                <a:latin typeface="Georgia" panose="02040502050405020303" pitchFamily="18" charset="0"/>
              </a:rPr>
              <a:t>Pythagoras</a:t>
            </a:r>
            <a:br>
              <a:rPr lang="en-US" altLang="en-US" sz="4000" b="1">
                <a:latin typeface="Georgia" panose="02040502050405020303" pitchFamily="18" charset="0"/>
              </a:rPr>
            </a:br>
            <a:r>
              <a:rPr lang="en-US" altLang="en-US" sz="3200">
                <a:latin typeface="Georgia" panose="02040502050405020303" pitchFamily="18" charset="0"/>
              </a:rPr>
              <a:t>Golden Mean, Rectangles and Triangles</a:t>
            </a:r>
          </a:p>
        </p:txBody>
      </p:sp>
      <p:pic>
        <p:nvPicPr>
          <p:cNvPr id="152580" name="Picture 4">
            <a:extLst>
              <a:ext uri="{FF2B5EF4-FFF2-40B4-BE49-F238E27FC236}">
                <a16:creationId xmlns:a16="http://schemas.microsoft.com/office/drawing/2014/main" id="{9D04F400-3A43-F999-E42E-EF5554C1AB3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207" t="3844" r="3387" b="2507"/>
          <a:stretch>
            <a:fillRect/>
          </a:stretch>
        </p:blipFill>
        <p:spPr bwMode="auto">
          <a:xfrm rot="21540000">
            <a:off x="533400" y="1905000"/>
            <a:ext cx="4114800" cy="266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581" name="Picture 5">
            <a:extLst>
              <a:ext uri="{FF2B5EF4-FFF2-40B4-BE49-F238E27FC236}">
                <a16:creationId xmlns:a16="http://schemas.microsoft.com/office/drawing/2014/main" id="{26F24E05-DF39-2B33-79D4-0A542221EF96}"/>
              </a:ext>
            </a:extLst>
          </p:cNvPr>
          <p:cNvPicPr>
            <a:picLocks noChangeAspect="1" noChangeArrowheads="1"/>
          </p:cNvPicPr>
          <p:nvPr/>
        </p:nvPicPr>
        <p:blipFill>
          <a:blip>
            <a:clrChange>
              <a:clrFrom>
                <a:srgbClr val="FFFFFF"/>
              </a:clrFrom>
              <a:clrTo>
                <a:srgbClr val="FFFFFF">
                  <a:alpha val="0"/>
                </a:srgbClr>
              </a:clrTo>
            </a:clrChange>
            <a:extLst>
              <a:ext uri="{28A0092B-C50C-407E-A947-70E740481C1C}">
                <a14:useLocalDpi xmlns:a14="http://schemas.microsoft.com/office/drawing/2010/main" val="0"/>
              </a:ext>
            </a:extLst>
          </a:blip>
          <a:srcRect l="13638" r="18184"/>
          <a:stretch>
            <a:fillRect/>
          </a:stretch>
        </p:blipFill>
        <p:spPr bwMode="auto">
          <a:xfrm rot="16140000">
            <a:off x="5445125" y="1184275"/>
            <a:ext cx="290195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582" name="Picture 6">
            <a:extLst>
              <a:ext uri="{FF2B5EF4-FFF2-40B4-BE49-F238E27FC236}">
                <a16:creationId xmlns:a16="http://schemas.microsoft.com/office/drawing/2014/main" id="{20806E55-79AE-C972-89F4-397AEB7936B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39999"/>
          <a:stretch>
            <a:fillRect/>
          </a:stretch>
        </p:blipFill>
        <p:spPr bwMode="auto">
          <a:xfrm rot="21540000">
            <a:off x="685800" y="4953000"/>
            <a:ext cx="8001000" cy="112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903AA136-6A11-6200-0298-BAB50E5E3C60}"/>
              </a:ext>
            </a:extLst>
          </p:cNvPr>
          <p:cNvSpPr>
            <a:spLocks noGrp="1" noChangeArrowheads="1"/>
          </p:cNvSpPr>
          <p:nvPr>
            <p:ph type="title"/>
          </p:nvPr>
        </p:nvSpPr>
        <p:spPr/>
        <p:txBody>
          <a:bodyPr/>
          <a:lstStyle/>
          <a:p>
            <a:r>
              <a:rPr lang="en-US" altLang="en-US"/>
              <a:t>Early Greece</a:t>
            </a:r>
          </a:p>
        </p:txBody>
      </p:sp>
      <p:pic>
        <p:nvPicPr>
          <p:cNvPr id="156678" name="Picture 6">
            <a:extLst>
              <a:ext uri="{FF2B5EF4-FFF2-40B4-BE49-F238E27FC236}">
                <a16:creationId xmlns:a16="http://schemas.microsoft.com/office/drawing/2014/main" id="{3C9AC581-42E6-1D9B-FA39-05FEEB244DF5}"/>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219200"/>
            <a:ext cx="7010400"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6680" name="Text Box 8">
            <a:extLst>
              <a:ext uri="{FF2B5EF4-FFF2-40B4-BE49-F238E27FC236}">
                <a16:creationId xmlns:a16="http://schemas.microsoft.com/office/drawing/2014/main" id="{CAC0209C-3E05-A124-E939-470E1819137F}"/>
              </a:ext>
            </a:extLst>
          </p:cNvPr>
          <p:cNvSpPr txBox="1">
            <a:spLocks noChangeArrowheads="1"/>
          </p:cNvSpPr>
          <p:nvPr/>
        </p:nvSpPr>
        <p:spPr bwMode="auto">
          <a:xfrm>
            <a:off x="1143000" y="5715000"/>
            <a:ext cx="3016250" cy="366713"/>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0000"/>
                </a:solidFill>
              </a:rPr>
              <a:t>Greece and Greek Colonies</a:t>
            </a:r>
          </a:p>
        </p:txBody>
      </p:sp>
      <p:sp>
        <p:nvSpPr>
          <p:cNvPr id="156681" name="Text Box 9">
            <a:extLst>
              <a:ext uri="{FF2B5EF4-FFF2-40B4-BE49-F238E27FC236}">
                <a16:creationId xmlns:a16="http://schemas.microsoft.com/office/drawing/2014/main" id="{4A436EFF-A179-9DD9-487C-9956E56A0553}"/>
              </a:ext>
            </a:extLst>
          </p:cNvPr>
          <p:cNvSpPr txBox="1">
            <a:spLocks noChangeArrowheads="1"/>
          </p:cNvSpPr>
          <p:nvPr/>
        </p:nvSpPr>
        <p:spPr bwMode="auto">
          <a:xfrm>
            <a:off x="1143000" y="6491288"/>
            <a:ext cx="4286250" cy="366712"/>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6600CC"/>
                </a:solidFill>
              </a:rPr>
              <a:t>Phoenicia, Carthage and Punic Colonies</a:t>
            </a:r>
          </a:p>
        </p:txBody>
      </p:sp>
      <p:sp>
        <p:nvSpPr>
          <p:cNvPr id="156682" name="Text Box 10">
            <a:extLst>
              <a:ext uri="{FF2B5EF4-FFF2-40B4-BE49-F238E27FC236}">
                <a16:creationId xmlns:a16="http://schemas.microsoft.com/office/drawing/2014/main" id="{69E9D369-04F9-E36F-F8D9-C0855B253B60}"/>
              </a:ext>
            </a:extLst>
          </p:cNvPr>
          <p:cNvSpPr txBox="1">
            <a:spLocks noChangeArrowheads="1"/>
          </p:cNvSpPr>
          <p:nvPr/>
        </p:nvSpPr>
        <p:spPr bwMode="auto">
          <a:xfrm>
            <a:off x="1143000" y="6096000"/>
            <a:ext cx="2990850" cy="366713"/>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00"/>
                </a:solidFill>
              </a:rPr>
              <a:t>Rome and Roman Colonies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794F552A-4C93-0BDB-CC97-06582D76B31F}"/>
              </a:ext>
            </a:extLst>
          </p:cNvPr>
          <p:cNvSpPr>
            <a:spLocks noGrp="1" noChangeArrowheads="1"/>
          </p:cNvSpPr>
          <p:nvPr>
            <p:ph type="title"/>
          </p:nvPr>
        </p:nvSpPr>
        <p:spPr/>
        <p:txBody>
          <a:bodyPr/>
          <a:lstStyle/>
          <a:p>
            <a:r>
              <a:rPr lang="en-US" altLang="en-US" sz="4000" b="1">
                <a:latin typeface="Georgia" panose="02040502050405020303" pitchFamily="18" charset="0"/>
              </a:rPr>
              <a:t>Pythagoras</a:t>
            </a:r>
            <a:br>
              <a:rPr lang="en-US" altLang="en-US" sz="4000" b="1">
                <a:latin typeface="Georgia" panose="02040502050405020303" pitchFamily="18" charset="0"/>
              </a:rPr>
            </a:br>
            <a:r>
              <a:rPr lang="en-US" altLang="en-US" sz="3200">
                <a:latin typeface="Georgia" panose="02040502050405020303" pitchFamily="18" charset="0"/>
              </a:rPr>
              <a:t>Golden Mean, Rectangles and Triangles</a:t>
            </a:r>
          </a:p>
        </p:txBody>
      </p:sp>
      <p:pic>
        <p:nvPicPr>
          <p:cNvPr id="157705" name="Picture 9">
            <a:extLst>
              <a:ext uri="{FF2B5EF4-FFF2-40B4-BE49-F238E27FC236}">
                <a16:creationId xmlns:a16="http://schemas.microsoft.com/office/drawing/2014/main" id="{0DF41CE3-88B2-2637-931A-7FC52C730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0"/>
            <a:ext cx="156845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57711" name="Picture 15">
            <a:extLst>
              <a:ext uri="{FF2B5EF4-FFF2-40B4-BE49-F238E27FC236}">
                <a16:creationId xmlns:a16="http://schemas.microsoft.com/office/drawing/2014/main" id="{4ABE2325-E8E9-3FD1-D5E4-3FB436A73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7400"/>
            <a:ext cx="6172200" cy="3597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45622FEF-CB74-8205-1F47-3F9806F8A7A1}"/>
              </a:ext>
            </a:extLst>
          </p:cNvPr>
          <p:cNvSpPr>
            <a:spLocks noGrp="1" noChangeArrowheads="1"/>
          </p:cNvSpPr>
          <p:nvPr>
            <p:ph type="body" idx="1"/>
          </p:nvPr>
        </p:nvSpPr>
        <p:spPr>
          <a:xfrm>
            <a:off x="457200" y="304800"/>
            <a:ext cx="8229600" cy="6172200"/>
          </a:xfrm>
        </p:spPr>
        <p:txBody>
          <a:bodyPr/>
          <a:lstStyle/>
          <a:p>
            <a:pPr>
              <a:lnSpc>
                <a:spcPct val="80000"/>
              </a:lnSpc>
              <a:buFontTx/>
              <a:buNone/>
            </a:pPr>
            <a:r>
              <a:rPr lang="en-US" altLang="en-US" sz="2800"/>
              <a:t>	</a:t>
            </a:r>
            <a:r>
              <a:rPr lang="en-US" altLang="en-US" sz="2800">
                <a:latin typeface="Verdana" panose="020B0604030504040204" pitchFamily="34" charset="0"/>
              </a:rPr>
              <a:t>“The familiar-looking spiral [with areas based on the Fibonacci series] appears in the shape of certain galaxies, in a ram’s horn, in many seashells, and in the coil of the ocean waves that surfers ride.  The structure maintains its form without change as it is made larger and larger and regardless of the size of the initial square with which the process is launches: form is independent of growth.  The journalist William Hoffer has remarked, ‘The great golden spiral seems to be nature’s way of building quantity without sacrificing quality.’”</a:t>
            </a:r>
          </a:p>
          <a:p>
            <a:pPr>
              <a:lnSpc>
                <a:spcPct val="80000"/>
              </a:lnSpc>
            </a:pPr>
            <a:endParaRPr lang="en-US" altLang="en-US" sz="2800">
              <a:latin typeface="Verdana" panose="020B0604030504040204" pitchFamily="34" charset="0"/>
            </a:endParaRPr>
          </a:p>
          <a:p>
            <a:pPr algn="r">
              <a:lnSpc>
                <a:spcPct val="80000"/>
              </a:lnSpc>
              <a:buFontTx/>
              <a:buNone/>
            </a:pPr>
            <a:r>
              <a:rPr lang="en-US" altLang="en-US" sz="2800">
                <a:latin typeface="Verdana" panose="020B0604030504040204" pitchFamily="34" charset="0"/>
              </a:rPr>
              <a:t>– Peter L. Bernstein, </a:t>
            </a:r>
            <a:r>
              <a:rPr lang="en-US" altLang="en-US" sz="2800" i="1">
                <a:latin typeface="Verdana" panose="020B0604030504040204" pitchFamily="34" charset="0"/>
              </a:rPr>
              <a:t>Against the Gods</a:t>
            </a:r>
            <a:r>
              <a:rPr lang="en-US" altLang="en-US" sz="2800">
                <a:latin typeface="Verdana" panose="020B0604030504040204" pitchFamily="34" charset="0"/>
              </a:rPr>
              <a:t>, 1996, XXVIII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0FFEF2B3-020B-54A4-1123-7567CFD0336A}"/>
              </a:ext>
            </a:extLst>
          </p:cNvPr>
          <p:cNvSpPr>
            <a:spLocks noGrp="1" noChangeArrowheads="1"/>
          </p:cNvSpPr>
          <p:nvPr>
            <p:ph type="title"/>
          </p:nvPr>
        </p:nvSpPr>
        <p:spPr>
          <a:xfrm>
            <a:off x="533400" y="381000"/>
            <a:ext cx="6172200" cy="1143000"/>
          </a:xfrm>
        </p:spPr>
        <p:txBody>
          <a:bodyPr/>
          <a:lstStyle/>
          <a:p>
            <a:r>
              <a:rPr lang="en-US" altLang="en-US" sz="4000" b="1">
                <a:latin typeface="Georgia" panose="02040502050405020303" pitchFamily="18" charset="0"/>
              </a:rPr>
              <a:t>Thales of Miletus</a:t>
            </a:r>
            <a:br>
              <a:rPr lang="en-US" altLang="en-US" sz="4000" b="1">
                <a:latin typeface="Georgia" panose="02040502050405020303" pitchFamily="18" charset="0"/>
              </a:rPr>
            </a:br>
            <a:r>
              <a:rPr lang="en-US" altLang="en-US" sz="4000" b="1">
                <a:latin typeface="Georgia" panose="02040502050405020303" pitchFamily="18" charset="0"/>
              </a:rPr>
              <a:t>625 BC</a:t>
            </a:r>
          </a:p>
        </p:txBody>
      </p:sp>
      <p:sp>
        <p:nvSpPr>
          <p:cNvPr id="115715" name="Rectangle 3">
            <a:extLst>
              <a:ext uri="{FF2B5EF4-FFF2-40B4-BE49-F238E27FC236}">
                <a16:creationId xmlns:a16="http://schemas.microsoft.com/office/drawing/2014/main" id="{F08D402D-F97E-1F61-E122-2CC892126B93}"/>
              </a:ext>
            </a:extLst>
          </p:cNvPr>
          <p:cNvSpPr>
            <a:spLocks noGrp="1" noChangeArrowheads="1"/>
          </p:cNvSpPr>
          <p:nvPr>
            <p:ph type="body" idx="1"/>
          </p:nvPr>
        </p:nvSpPr>
        <p:spPr>
          <a:xfrm>
            <a:off x="228600" y="1600200"/>
            <a:ext cx="8763000" cy="4876800"/>
          </a:xfrm>
        </p:spPr>
        <p:txBody>
          <a:bodyPr/>
          <a:lstStyle/>
          <a:p>
            <a:pPr>
              <a:lnSpc>
                <a:spcPct val="90000"/>
              </a:lnSpc>
            </a:pPr>
            <a:r>
              <a:rPr lang="en-US" altLang="en-US" sz="2400">
                <a:solidFill>
                  <a:srgbClr val="CC0000"/>
                </a:solidFill>
                <a:latin typeface="Verdana" panose="020B0604030504040204" pitchFamily="34" charset="0"/>
              </a:rPr>
              <a:t>First Philosopher</a:t>
            </a:r>
          </a:p>
          <a:p>
            <a:pPr lvl="1">
              <a:lnSpc>
                <a:spcPct val="90000"/>
              </a:lnSpc>
            </a:pPr>
            <a:r>
              <a:rPr lang="en-US" altLang="en-US" sz="2000">
                <a:latin typeface="Verdana" panose="020B0604030504040204" pitchFamily="34" charset="0"/>
              </a:rPr>
              <a:t>Used organized, formal arguments</a:t>
            </a:r>
          </a:p>
          <a:p>
            <a:pPr>
              <a:lnSpc>
                <a:spcPct val="90000"/>
              </a:lnSpc>
            </a:pPr>
            <a:r>
              <a:rPr lang="en-US" altLang="en-US" sz="2400">
                <a:solidFill>
                  <a:srgbClr val="CC0000"/>
                </a:solidFill>
                <a:latin typeface="Verdana" panose="020B0604030504040204" pitchFamily="34" charset="0"/>
              </a:rPr>
              <a:t>First Mathematician</a:t>
            </a:r>
          </a:p>
          <a:p>
            <a:pPr lvl="1">
              <a:lnSpc>
                <a:spcPct val="90000"/>
              </a:lnSpc>
            </a:pPr>
            <a:r>
              <a:rPr lang="en-US" altLang="en-US" sz="2000">
                <a:latin typeface="Verdana" panose="020B0604030504040204" pitchFamily="34" charset="0"/>
              </a:rPr>
              <a:t>Used formal proof method</a:t>
            </a:r>
          </a:p>
          <a:p>
            <a:pPr lvl="1">
              <a:lnSpc>
                <a:spcPct val="90000"/>
              </a:lnSpc>
            </a:pPr>
            <a:r>
              <a:rPr lang="en-US" altLang="en-US" sz="2000">
                <a:latin typeface="Verdana" panose="020B0604030504040204" pitchFamily="34" charset="0"/>
              </a:rPr>
              <a:t>Learned from Mesopotamians and Egyptians (who kept records only)</a:t>
            </a:r>
          </a:p>
          <a:p>
            <a:pPr>
              <a:lnSpc>
                <a:spcPct val="90000"/>
              </a:lnSpc>
            </a:pPr>
            <a:r>
              <a:rPr lang="en-US" altLang="en-US" sz="2400">
                <a:solidFill>
                  <a:srgbClr val="CC0000"/>
                </a:solidFill>
                <a:latin typeface="Verdana" panose="020B0604030504040204" pitchFamily="34" charset="0"/>
              </a:rPr>
              <a:t>First Scientist</a:t>
            </a:r>
          </a:p>
          <a:p>
            <a:pPr lvl="1">
              <a:lnSpc>
                <a:spcPct val="90000"/>
              </a:lnSpc>
            </a:pPr>
            <a:r>
              <a:rPr lang="en-US" altLang="en-US" sz="2000">
                <a:latin typeface="Verdana" panose="020B0604030504040204" pitchFamily="34" charset="0"/>
              </a:rPr>
              <a:t>“All events, even extraordinary ones, can be explained in natural terms which can be understood by humans.”</a:t>
            </a:r>
          </a:p>
          <a:p>
            <a:pPr lvl="1">
              <a:lnSpc>
                <a:spcPct val="90000"/>
              </a:lnSpc>
            </a:pPr>
            <a:r>
              <a:rPr lang="en-US" altLang="en-US" sz="2000">
                <a:latin typeface="Verdana" panose="020B0604030504040204" pitchFamily="34" charset="0"/>
              </a:rPr>
              <a:t>Asked why things happened and then tried to find a rational answer</a:t>
            </a:r>
          </a:p>
          <a:p>
            <a:pPr lvl="1">
              <a:lnSpc>
                <a:spcPct val="90000"/>
              </a:lnSpc>
            </a:pPr>
            <a:r>
              <a:rPr lang="en-US" altLang="en-US" sz="2000">
                <a:latin typeface="Verdana" panose="020B0604030504040204" pitchFamily="34" charset="0"/>
              </a:rPr>
              <a:t>“What is fundamental and does not change?”</a:t>
            </a:r>
          </a:p>
          <a:p>
            <a:pPr lvl="2">
              <a:lnSpc>
                <a:spcPct val="90000"/>
              </a:lnSpc>
            </a:pPr>
            <a:r>
              <a:rPr lang="en-US" altLang="en-US" sz="1800">
                <a:latin typeface="Verdana" panose="020B0604030504040204" pitchFamily="34" charset="0"/>
              </a:rPr>
              <a:t>Assumed that an order existed</a:t>
            </a:r>
          </a:p>
          <a:p>
            <a:pPr lvl="2">
              <a:lnSpc>
                <a:spcPct val="90000"/>
              </a:lnSpc>
            </a:pPr>
            <a:r>
              <a:rPr lang="en-US" altLang="en-US" sz="1800">
                <a:latin typeface="Verdana" panose="020B0604030504040204" pitchFamily="34" charset="0"/>
              </a:rPr>
              <a:t>Underlying principle or basic material is called </a:t>
            </a:r>
            <a:r>
              <a:rPr lang="en-US" altLang="en-US" sz="1800" i="1">
                <a:latin typeface="Verdana" panose="020B0604030504040204" pitchFamily="34" charset="0"/>
              </a:rPr>
              <a:t>arché </a:t>
            </a:r>
            <a:r>
              <a:rPr lang="en-US" altLang="en-US" sz="1800">
                <a:latin typeface="Verdana" panose="020B0604030504040204" pitchFamily="34" charset="0"/>
              </a:rPr>
              <a:t>in Greek</a:t>
            </a:r>
          </a:p>
          <a:p>
            <a:pPr>
              <a:lnSpc>
                <a:spcPct val="90000"/>
              </a:lnSpc>
            </a:pPr>
            <a:endParaRPr lang="en-US" altLang="en-US" sz="2400">
              <a:latin typeface="Verdana" panose="020B0604030504040204" pitchFamily="34" charset="0"/>
            </a:endParaRPr>
          </a:p>
        </p:txBody>
      </p:sp>
      <p:pic>
        <p:nvPicPr>
          <p:cNvPr id="115717" name="Picture 5">
            <a:extLst>
              <a:ext uri="{FF2B5EF4-FFF2-40B4-BE49-F238E27FC236}">
                <a16:creationId xmlns:a16="http://schemas.microsoft.com/office/drawing/2014/main" id="{612381E2-84FD-B207-C211-2FB019EF8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8325" y="0"/>
            <a:ext cx="1895475"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7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571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571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57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57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571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571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57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57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2DC0777A-3A30-487D-8355-01AD3973788D}"/>
              </a:ext>
            </a:extLst>
          </p:cNvPr>
          <p:cNvSpPr>
            <a:spLocks noGrp="1" noChangeArrowheads="1"/>
          </p:cNvSpPr>
          <p:nvPr>
            <p:ph type="body" idx="1"/>
          </p:nvPr>
        </p:nvSpPr>
        <p:spPr>
          <a:xfrm>
            <a:off x="457200" y="1219200"/>
            <a:ext cx="8229600" cy="4525963"/>
          </a:xfrm>
        </p:spPr>
        <p:txBody>
          <a:bodyPr/>
          <a:lstStyle/>
          <a:p>
            <a:pPr>
              <a:lnSpc>
                <a:spcPct val="90000"/>
              </a:lnSpc>
              <a:buFontTx/>
              <a:buNone/>
            </a:pPr>
            <a:r>
              <a:rPr lang="en-US" altLang="en-US"/>
              <a:t>	</a:t>
            </a:r>
            <a:r>
              <a:rPr lang="en-US" altLang="en-US">
                <a:latin typeface="Verdana" panose="020B0604030504040204" pitchFamily="34" charset="0"/>
              </a:rPr>
              <a:t>"In its early days philosophy included science – which became known as 'natural philosophy'.  Thales' thinking was scientific because it could provide evidence for its conclusions.  And it was philosophy because it used reason to reach these conclusions."</a:t>
            </a:r>
          </a:p>
          <a:p>
            <a:pPr algn="r">
              <a:lnSpc>
                <a:spcPct val="90000"/>
              </a:lnSpc>
              <a:buFontTx/>
              <a:buNone/>
            </a:pPr>
            <a:r>
              <a:rPr lang="en-US" altLang="en-US">
                <a:latin typeface="Verdana" panose="020B0604030504040204" pitchFamily="34" charset="0"/>
              </a:rPr>
              <a:t>– </a:t>
            </a:r>
            <a:r>
              <a:rPr lang="en-US" altLang="en-US" sz="2400">
                <a:latin typeface="Verdana" panose="020B0604030504040204" pitchFamily="34" charset="0"/>
              </a:rPr>
              <a:t>Strathern, Paul, </a:t>
            </a:r>
            <a:r>
              <a:rPr lang="en-US" altLang="en-US" sz="2400" i="1">
                <a:latin typeface="Verdana" panose="020B0604030504040204" pitchFamily="34" charset="0"/>
              </a:rPr>
              <a:t>Mendeleyev's Dream</a:t>
            </a:r>
            <a:r>
              <a:rPr lang="en-US" altLang="en-US" sz="2400">
                <a:latin typeface="Verdana" panose="020B0604030504040204" pitchFamily="34" charset="0"/>
              </a:rPr>
              <a:t>, New York: Berkley Books, 2000, p.11.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D928E821-1108-B8C8-57CF-E2E0839FBBF2}"/>
              </a:ext>
            </a:extLst>
          </p:cNvPr>
          <p:cNvSpPr>
            <a:spLocks noGrp="1" noChangeArrowheads="1"/>
          </p:cNvSpPr>
          <p:nvPr>
            <p:ph type="title"/>
          </p:nvPr>
        </p:nvSpPr>
        <p:spPr/>
        <p:txBody>
          <a:bodyPr/>
          <a:lstStyle/>
          <a:p>
            <a:r>
              <a:rPr lang="en-US" altLang="en-US" b="1">
                <a:latin typeface="Georgia" panose="02040502050405020303" pitchFamily="18" charset="0"/>
              </a:rPr>
              <a:t>Thales</a:t>
            </a:r>
          </a:p>
        </p:txBody>
      </p:sp>
      <p:sp>
        <p:nvSpPr>
          <p:cNvPr id="121859" name="Rectangle 3">
            <a:extLst>
              <a:ext uri="{FF2B5EF4-FFF2-40B4-BE49-F238E27FC236}">
                <a16:creationId xmlns:a16="http://schemas.microsoft.com/office/drawing/2014/main" id="{44A39B2B-80D3-1FD5-8169-7D28DCB5921E}"/>
              </a:ext>
            </a:extLst>
          </p:cNvPr>
          <p:cNvSpPr>
            <a:spLocks noGrp="1" noChangeArrowheads="1"/>
          </p:cNvSpPr>
          <p:nvPr>
            <p:ph type="body" idx="1"/>
          </p:nvPr>
        </p:nvSpPr>
        <p:spPr>
          <a:xfrm>
            <a:off x="457200" y="1600200"/>
            <a:ext cx="8077200" cy="4525963"/>
          </a:xfrm>
        </p:spPr>
        <p:txBody>
          <a:bodyPr/>
          <a:lstStyle/>
          <a:p>
            <a:r>
              <a:rPr lang="en-US" altLang="en-US" sz="2800">
                <a:latin typeface="Verdana" panose="020B0604030504040204" pitchFamily="34" charset="0"/>
              </a:rPr>
              <a:t>The fundamental matter?</a:t>
            </a:r>
          </a:p>
          <a:p>
            <a:endParaRPr lang="en-US" altLang="en-US" sz="2800">
              <a:latin typeface="Verdana" panose="020B0604030504040204" pitchFamily="34" charset="0"/>
            </a:endParaRPr>
          </a:p>
          <a:p>
            <a:endParaRPr lang="en-US" altLang="en-US" sz="2800">
              <a:latin typeface="Verdana" panose="020B0604030504040204" pitchFamily="34" charset="0"/>
            </a:endParaRPr>
          </a:p>
          <a:p>
            <a:endParaRPr lang="en-US" altLang="en-US" sz="2800">
              <a:latin typeface="Verdana" panose="020B0604030504040204" pitchFamily="34" charset="0"/>
            </a:endParaRPr>
          </a:p>
          <a:p>
            <a:endParaRPr lang="en-US" altLang="en-US" sz="2800">
              <a:latin typeface="Verdana" panose="020B0604030504040204" pitchFamily="34" charset="0"/>
            </a:endParaRPr>
          </a:p>
          <a:p>
            <a:r>
              <a:rPr lang="en-US" altLang="en-US" sz="2800">
                <a:latin typeface="Verdana" panose="020B0604030504040204" pitchFamily="34" charset="0"/>
              </a:rPr>
              <a:t>Water (one materialist)</a:t>
            </a:r>
          </a:p>
          <a:p>
            <a:pPr lvl="1"/>
            <a:r>
              <a:rPr lang="en-US" altLang="en-US" sz="2400">
                <a:latin typeface="Verdana" panose="020B0604030504040204" pitchFamily="34" charset="0"/>
              </a:rPr>
              <a:t>Fossils on hilltop</a:t>
            </a:r>
          </a:p>
          <a:p>
            <a:pPr lvl="1"/>
            <a:r>
              <a:rPr lang="en-US" altLang="en-US" sz="2400">
                <a:latin typeface="Verdana" panose="020B0604030504040204" pitchFamily="34" charset="0"/>
              </a:rPr>
              <a:t>Presence in so many things</a:t>
            </a:r>
          </a:p>
          <a:p>
            <a:pPr lvl="1"/>
            <a:r>
              <a:rPr lang="en-US" altLang="en-US" sz="2400">
                <a:latin typeface="Verdana" panose="020B0604030504040204" pitchFamily="34" charset="0"/>
              </a:rPr>
              <a:t>Different forms (ice, liquid, steam)</a:t>
            </a:r>
          </a:p>
        </p:txBody>
      </p:sp>
      <p:pic>
        <p:nvPicPr>
          <p:cNvPr id="121861" name="Picture 5">
            <a:extLst>
              <a:ext uri="{FF2B5EF4-FFF2-40B4-BE49-F238E27FC236}">
                <a16:creationId xmlns:a16="http://schemas.microsoft.com/office/drawing/2014/main" id="{195CE6C6-D2AE-2B69-18DD-69ADD5DDD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286000"/>
            <a:ext cx="2971800" cy="2287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185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185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185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185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1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8CE572BB-13A8-CB2D-6541-EC34F34BE643}"/>
              </a:ext>
            </a:extLst>
          </p:cNvPr>
          <p:cNvSpPr>
            <a:spLocks noGrp="1" noChangeArrowheads="1"/>
          </p:cNvSpPr>
          <p:nvPr>
            <p:ph type="body" idx="1"/>
          </p:nvPr>
        </p:nvSpPr>
        <p:spPr>
          <a:xfrm>
            <a:off x="457200" y="228600"/>
            <a:ext cx="8229600" cy="5897563"/>
          </a:xfrm>
        </p:spPr>
        <p:txBody>
          <a:bodyPr/>
          <a:lstStyle/>
          <a:p>
            <a:pPr>
              <a:lnSpc>
                <a:spcPct val="80000"/>
              </a:lnSpc>
              <a:buFontTx/>
              <a:buNone/>
            </a:pPr>
            <a:r>
              <a:rPr lang="en-US" altLang="en-US" sz="2000"/>
              <a:t>	</a:t>
            </a:r>
            <a:r>
              <a:rPr lang="en-US" altLang="en-US" sz="2200">
                <a:latin typeface="Verdana" panose="020B0604030504040204" pitchFamily="34" charset="0"/>
              </a:rPr>
              <a:t>"We know from anecdotal evidence that Thales arrived at his theory [that water is the fundamental material] after seeing some seashell fossils high above the contemporary sea level.  But his speculations probably went deeper than this.  He must have seen the mist rising from the Anatolian hills to become clouds, and have observed the rain falling from clouds in storms out over the Aegean.  Land becoming damp air, which in turn became water.  Just a couple of miles north of Miletus, a large river meanders over the wide plain to the sea. (This is in fact the ancient River Meander, from which our word derives.) Thales would have observed the river slowly silting up: the water becoming muddy earth.  He would have visited the springs on the nearby hillside: the earth becoming water again.  It takes little imagination now to see how Thales conceived of the idea all is water."</a:t>
            </a:r>
          </a:p>
          <a:p>
            <a:pPr algn="r">
              <a:lnSpc>
                <a:spcPct val="80000"/>
              </a:lnSpc>
              <a:buFontTx/>
              <a:buNone/>
            </a:pPr>
            <a:endParaRPr lang="en-US" altLang="en-US" sz="2200">
              <a:latin typeface="Verdana" panose="020B0604030504040204" pitchFamily="34" charset="0"/>
            </a:endParaRPr>
          </a:p>
          <a:p>
            <a:pPr algn="r">
              <a:lnSpc>
                <a:spcPct val="80000"/>
              </a:lnSpc>
              <a:buFontTx/>
              <a:buNone/>
            </a:pPr>
            <a:r>
              <a:rPr lang="en-US" altLang="en-US" sz="2200">
                <a:latin typeface="Verdana" panose="020B0604030504040204" pitchFamily="34" charset="0"/>
              </a:rPr>
              <a:t>– Strathern, Paul, </a:t>
            </a:r>
            <a:r>
              <a:rPr lang="en-US" altLang="en-US" sz="2200" i="1">
                <a:latin typeface="Verdana" panose="020B0604030504040204" pitchFamily="34" charset="0"/>
              </a:rPr>
              <a:t>Mendeleyev's Dream</a:t>
            </a:r>
            <a:r>
              <a:rPr lang="en-US" altLang="en-US" sz="2200">
                <a:latin typeface="Verdana" panose="020B0604030504040204" pitchFamily="34" charset="0"/>
              </a:rPr>
              <a:t>, New York: Berkley Books, 2000, p.12.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E8568C08-46D6-E672-AEB9-3882CF2131D5}"/>
              </a:ext>
            </a:extLst>
          </p:cNvPr>
          <p:cNvSpPr>
            <a:spLocks noGrp="1" noChangeArrowheads="1"/>
          </p:cNvSpPr>
          <p:nvPr>
            <p:ph type="title"/>
          </p:nvPr>
        </p:nvSpPr>
        <p:spPr/>
        <p:txBody>
          <a:bodyPr/>
          <a:lstStyle/>
          <a:p>
            <a:r>
              <a:rPr lang="en-US" altLang="en-US" sz="4000" b="1">
                <a:latin typeface="Georgia" panose="02040502050405020303" pitchFamily="18" charset="0"/>
              </a:rPr>
              <a:t>Pythagoras</a:t>
            </a:r>
            <a:br>
              <a:rPr lang="en-US" altLang="en-US" sz="4000" b="1">
                <a:latin typeface="Georgia" panose="02040502050405020303" pitchFamily="18" charset="0"/>
              </a:rPr>
            </a:br>
            <a:r>
              <a:rPr lang="en-US" altLang="en-US" sz="4000" b="1">
                <a:latin typeface="Georgia" panose="02040502050405020303" pitchFamily="18" charset="0"/>
              </a:rPr>
              <a:t>580-500 BC</a:t>
            </a:r>
          </a:p>
        </p:txBody>
      </p:sp>
      <p:sp>
        <p:nvSpPr>
          <p:cNvPr id="125955" name="Rectangle 3">
            <a:extLst>
              <a:ext uri="{FF2B5EF4-FFF2-40B4-BE49-F238E27FC236}">
                <a16:creationId xmlns:a16="http://schemas.microsoft.com/office/drawing/2014/main" id="{4FDC52EC-FD6B-CFE5-0187-A7080DD6E0B3}"/>
              </a:ext>
            </a:extLst>
          </p:cNvPr>
          <p:cNvSpPr>
            <a:spLocks noGrp="1" noChangeArrowheads="1"/>
          </p:cNvSpPr>
          <p:nvPr>
            <p:ph type="body" sz="half" idx="1"/>
          </p:nvPr>
        </p:nvSpPr>
        <p:spPr>
          <a:xfrm>
            <a:off x="457200" y="1600200"/>
            <a:ext cx="6096000" cy="4525963"/>
          </a:xfrm>
        </p:spPr>
        <p:txBody>
          <a:bodyPr/>
          <a:lstStyle/>
          <a:p>
            <a:pPr>
              <a:lnSpc>
                <a:spcPct val="80000"/>
              </a:lnSpc>
            </a:pPr>
            <a:r>
              <a:rPr lang="en-US" altLang="en-US" sz="2400">
                <a:solidFill>
                  <a:srgbClr val="CC0000"/>
                </a:solidFill>
                <a:latin typeface="Verdana" panose="020B0604030504040204" pitchFamily="34" charset="0"/>
              </a:rPr>
              <a:t>Invented mathematical notation</a:t>
            </a:r>
          </a:p>
          <a:p>
            <a:pPr lvl="1">
              <a:lnSpc>
                <a:spcPct val="80000"/>
              </a:lnSpc>
            </a:pPr>
            <a:r>
              <a:rPr lang="en-US" altLang="en-US" sz="2000">
                <a:solidFill>
                  <a:srgbClr val="CC0000"/>
                </a:solidFill>
                <a:latin typeface="Verdana" panose="020B0604030504040204" pitchFamily="34" charset="0"/>
              </a:rPr>
              <a:t>Developed system to express equations</a:t>
            </a:r>
          </a:p>
          <a:p>
            <a:pPr lvl="1">
              <a:lnSpc>
                <a:spcPct val="80000"/>
              </a:lnSpc>
            </a:pPr>
            <a:r>
              <a:rPr lang="en-US" altLang="en-US" sz="2000">
                <a:solidFill>
                  <a:srgbClr val="CC0000"/>
                </a:solidFill>
                <a:latin typeface="Verdana" panose="020B0604030504040204" pitchFamily="34" charset="0"/>
              </a:rPr>
              <a:t>Established quantitative calculations</a:t>
            </a:r>
          </a:p>
          <a:p>
            <a:pPr>
              <a:lnSpc>
                <a:spcPct val="80000"/>
              </a:lnSpc>
            </a:pPr>
            <a:r>
              <a:rPr lang="en-US" altLang="en-US" sz="2400">
                <a:latin typeface="Verdana" panose="020B0604030504040204" pitchFamily="34" charset="0"/>
              </a:rPr>
              <a:t>Believed geometry and math could describe all truth and beauty</a:t>
            </a:r>
          </a:p>
          <a:p>
            <a:pPr lvl="1">
              <a:lnSpc>
                <a:spcPct val="80000"/>
              </a:lnSpc>
            </a:pPr>
            <a:r>
              <a:rPr lang="en-US" altLang="en-US" sz="2000">
                <a:latin typeface="Verdana" panose="020B0604030504040204" pitchFamily="34" charset="0"/>
              </a:rPr>
              <a:t>Truth is described by small whole numbers </a:t>
            </a:r>
          </a:p>
          <a:p>
            <a:pPr lvl="1">
              <a:lnSpc>
                <a:spcPct val="80000"/>
              </a:lnSpc>
            </a:pPr>
            <a:r>
              <a:rPr lang="en-US" altLang="en-US" sz="2000">
                <a:latin typeface="Verdana" panose="020B0604030504040204" pitchFamily="34" charset="0"/>
              </a:rPr>
              <a:t>Symmetry of the "perfect" body</a:t>
            </a:r>
          </a:p>
          <a:p>
            <a:pPr lvl="1">
              <a:lnSpc>
                <a:spcPct val="80000"/>
              </a:lnSpc>
            </a:pPr>
            <a:r>
              <a:rPr lang="en-US" altLang="en-US" sz="2000">
                <a:latin typeface="Verdana" panose="020B0604030504040204" pitchFamily="34" charset="0"/>
              </a:rPr>
              <a:t>Example today: Quantum chemistry</a:t>
            </a:r>
          </a:p>
          <a:p>
            <a:pPr>
              <a:lnSpc>
                <a:spcPct val="80000"/>
              </a:lnSpc>
            </a:pPr>
            <a:r>
              <a:rPr lang="en-US" altLang="en-US" sz="2400">
                <a:latin typeface="Verdana" panose="020B0604030504040204" pitchFamily="34" charset="0"/>
              </a:rPr>
              <a:t>Developed a school and "ideal" society</a:t>
            </a:r>
          </a:p>
          <a:p>
            <a:pPr>
              <a:lnSpc>
                <a:spcPct val="80000"/>
              </a:lnSpc>
            </a:pPr>
            <a:r>
              <a:rPr lang="en-US" altLang="en-US" sz="2400">
                <a:latin typeface="Verdana" panose="020B0604030504040204" pitchFamily="34" charset="0"/>
              </a:rPr>
              <a:t>Key geometric relationships</a:t>
            </a:r>
          </a:p>
          <a:p>
            <a:pPr lvl="1">
              <a:lnSpc>
                <a:spcPct val="80000"/>
              </a:lnSpc>
            </a:pPr>
            <a:r>
              <a:rPr lang="en-US" altLang="en-US" sz="2000">
                <a:solidFill>
                  <a:srgbClr val="FF0000"/>
                </a:solidFill>
                <a:latin typeface="Verdana" panose="020B0604030504040204" pitchFamily="34" charset="0"/>
              </a:rPr>
              <a:t>Pythagorean law</a:t>
            </a:r>
          </a:p>
          <a:p>
            <a:pPr lvl="1">
              <a:lnSpc>
                <a:spcPct val="80000"/>
              </a:lnSpc>
            </a:pPr>
            <a:r>
              <a:rPr lang="en-US" altLang="en-US" sz="2000">
                <a:solidFill>
                  <a:srgbClr val="FF0000"/>
                </a:solidFill>
                <a:latin typeface="Verdana" panose="020B0604030504040204" pitchFamily="34" charset="0"/>
              </a:rPr>
              <a:t>Golden mean</a:t>
            </a:r>
          </a:p>
          <a:p>
            <a:pPr>
              <a:lnSpc>
                <a:spcPct val="80000"/>
              </a:lnSpc>
            </a:pPr>
            <a:r>
              <a:rPr lang="en-US" altLang="en-US" sz="2400">
                <a:solidFill>
                  <a:srgbClr val="FF0000"/>
                </a:solidFill>
                <a:latin typeface="Verdana" panose="020B0604030504040204" pitchFamily="34" charset="0"/>
              </a:rPr>
              <a:t>Principles of music</a:t>
            </a:r>
          </a:p>
        </p:txBody>
      </p:sp>
      <p:pic>
        <p:nvPicPr>
          <p:cNvPr id="125957" name="Picture 5">
            <a:extLst>
              <a:ext uri="{FF2B5EF4-FFF2-40B4-BE49-F238E27FC236}">
                <a16:creationId xmlns:a16="http://schemas.microsoft.com/office/drawing/2014/main" id="{818D610F-36FA-452F-881E-7EC610DBE9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52400"/>
            <a:ext cx="175895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25959" name="Picture 7">
            <a:extLst>
              <a:ext uri="{FF2B5EF4-FFF2-40B4-BE49-F238E27FC236}">
                <a16:creationId xmlns:a16="http://schemas.microsoft.com/office/drawing/2014/main" id="{82C20F78-A0BA-2999-65E9-AD0C1DEBE1BE}"/>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19875" y="3810000"/>
            <a:ext cx="2268538" cy="2438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59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595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595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5955">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5959"/>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25955">
                                            <p:txEl>
                                              <p:pRg st="10" end="10"/>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259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197C1111-3380-B1F8-1077-555F9F26F41D}"/>
              </a:ext>
            </a:extLst>
          </p:cNvPr>
          <p:cNvSpPr>
            <a:spLocks noGrp="1" noChangeArrowheads="1"/>
          </p:cNvSpPr>
          <p:nvPr>
            <p:ph type="body" idx="1"/>
          </p:nvPr>
        </p:nvSpPr>
        <p:spPr>
          <a:xfrm>
            <a:off x="457200" y="228600"/>
            <a:ext cx="8229600" cy="6248400"/>
          </a:xfrm>
        </p:spPr>
        <p:txBody>
          <a:bodyPr/>
          <a:lstStyle/>
          <a:p>
            <a:pPr>
              <a:lnSpc>
                <a:spcPct val="90000"/>
              </a:lnSpc>
              <a:buFontTx/>
              <a:buNone/>
            </a:pPr>
            <a:r>
              <a:rPr lang="en-US" altLang="en-US" sz="2400"/>
              <a:t>	</a:t>
            </a:r>
            <a:r>
              <a:rPr lang="en-US" altLang="en-US" sz="2400">
                <a:latin typeface="Verdana" panose="020B0604030504040204" pitchFamily="34" charset="0"/>
              </a:rPr>
              <a:t>“The Golden Mean defines the proportions of the Parthenon, the shape of playing cards and credit cards, and the proportions of the General Assembly Building at the United Nations in New York.  The horizontal member of most Christian crosses separates the vertical member by just about the same ratio: the length above the crosspiece is 61.8% of the length below it.  The Golden Mean also appears throughout nature – in flower patterns, the leaves of an artichoke, and the leaf stubs on a palm tree.  It is also the ratio of the length of the human body above the navel to its length below the navel (in normally proportioned people, that is).  The length of each successive bone in our fingers, from tip to hand, also bears this ratio.”</a:t>
            </a:r>
          </a:p>
          <a:p>
            <a:pPr algn="r">
              <a:lnSpc>
                <a:spcPct val="90000"/>
              </a:lnSpc>
              <a:buFontTx/>
              <a:buNone/>
            </a:pPr>
            <a:r>
              <a:rPr lang="en-US" altLang="en-US" sz="2400">
                <a:latin typeface="Verdana" panose="020B0604030504040204" pitchFamily="34" charset="0"/>
              </a:rPr>
              <a:t>– Peter L. Bernstein, </a:t>
            </a:r>
            <a:r>
              <a:rPr lang="en-US" altLang="en-US" sz="2400" i="1">
                <a:latin typeface="Verdana" panose="020B0604030504040204" pitchFamily="34" charset="0"/>
              </a:rPr>
              <a:t>Against the Gods</a:t>
            </a:r>
            <a:r>
              <a:rPr lang="en-US" altLang="en-US" sz="2400">
                <a:latin typeface="Verdana" panose="020B0604030504040204" pitchFamily="34" charset="0"/>
              </a:rPr>
              <a:t>, 1996, XXVI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656792F8-FA29-5A01-D75D-FF81B96FB4C0}"/>
              </a:ext>
            </a:extLst>
          </p:cNvPr>
          <p:cNvSpPr>
            <a:spLocks noGrp="1" noChangeArrowheads="1"/>
          </p:cNvSpPr>
          <p:nvPr>
            <p:ph type="title"/>
          </p:nvPr>
        </p:nvSpPr>
        <p:spPr/>
        <p:txBody>
          <a:bodyPr/>
          <a:lstStyle/>
          <a:p>
            <a:r>
              <a:rPr lang="en-US" altLang="en-US" sz="4000" b="1">
                <a:latin typeface="Georgia" panose="02040502050405020303" pitchFamily="18" charset="0"/>
              </a:rPr>
              <a:t>Golden Mean</a:t>
            </a:r>
            <a:br>
              <a:rPr lang="en-US" altLang="en-US" sz="4000" b="1">
                <a:latin typeface="Georgia" panose="02040502050405020303" pitchFamily="18" charset="0"/>
              </a:rPr>
            </a:br>
            <a:endParaRPr lang="en-US" altLang="en-US" sz="4000" b="1">
              <a:latin typeface="Georgia" panose="02040502050405020303" pitchFamily="18" charset="0"/>
            </a:endParaRPr>
          </a:p>
        </p:txBody>
      </p:sp>
      <p:sp>
        <p:nvSpPr>
          <p:cNvPr id="154632" name="Text Box 8">
            <a:extLst>
              <a:ext uri="{FF2B5EF4-FFF2-40B4-BE49-F238E27FC236}">
                <a16:creationId xmlns:a16="http://schemas.microsoft.com/office/drawing/2014/main" id="{093E4B43-FC32-011F-030C-D4ADAC9145ED}"/>
              </a:ext>
            </a:extLst>
          </p:cNvPr>
          <p:cNvSpPr txBox="1">
            <a:spLocks noChangeArrowheads="1"/>
          </p:cNvSpPr>
          <p:nvPr/>
        </p:nvSpPr>
        <p:spPr bwMode="auto">
          <a:xfrm>
            <a:off x="1752600" y="5257800"/>
            <a:ext cx="174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latin typeface="Verdana" panose="020B0604030504040204" pitchFamily="34" charset="0"/>
              </a:rPr>
              <a:t>Parthenon</a:t>
            </a:r>
          </a:p>
        </p:txBody>
      </p:sp>
      <p:pic>
        <p:nvPicPr>
          <p:cNvPr id="154637" name="Picture 13">
            <a:extLst>
              <a:ext uri="{FF2B5EF4-FFF2-40B4-BE49-F238E27FC236}">
                <a16:creationId xmlns:a16="http://schemas.microsoft.com/office/drawing/2014/main" id="{CB407BE3-CBC1-DDA9-0BF4-E1BD0E9FF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057400"/>
            <a:ext cx="4568825" cy="3076575"/>
          </a:xfrm>
          <a:prstGeom prst="rect">
            <a:avLst/>
          </a:prstGeom>
          <a:noFill/>
          <a:extLst>
            <a:ext uri="{909E8E84-426E-40DD-AFC4-6F175D3DCCD1}">
              <a14:hiddenFill xmlns:a14="http://schemas.microsoft.com/office/drawing/2010/main">
                <a:solidFill>
                  <a:srgbClr val="FFFFFF"/>
                </a:solidFill>
              </a14:hiddenFill>
            </a:ext>
          </a:extLst>
        </p:spPr>
      </p:pic>
      <p:pic>
        <p:nvPicPr>
          <p:cNvPr id="154639" name="Picture 15">
            <a:extLst>
              <a:ext uri="{FF2B5EF4-FFF2-40B4-BE49-F238E27FC236}">
                <a16:creationId xmlns:a16="http://schemas.microsoft.com/office/drawing/2014/main" id="{FE9ABD36-CDA3-13BF-36E5-D47E2D5B778D}"/>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884863" y="2057400"/>
            <a:ext cx="2497137" cy="297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4641" name="Text Box 17">
            <a:extLst>
              <a:ext uri="{FF2B5EF4-FFF2-40B4-BE49-F238E27FC236}">
                <a16:creationId xmlns:a16="http://schemas.microsoft.com/office/drawing/2014/main" id="{1B16094E-BEB9-9866-9D19-971786457582}"/>
              </a:ext>
            </a:extLst>
          </p:cNvPr>
          <p:cNvSpPr txBox="1">
            <a:spLocks noChangeArrowheads="1"/>
          </p:cNvSpPr>
          <p:nvPr/>
        </p:nvSpPr>
        <p:spPr bwMode="auto">
          <a:xfrm>
            <a:off x="6019800" y="52578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Latin Cross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546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4531</TotalTime>
  <Words>1195</Words>
  <Application>Microsoft Office PowerPoint</Application>
  <PresentationFormat>On-screen Show (4:3)</PresentationFormat>
  <Paragraphs>96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Georgia</vt:lpstr>
      <vt:lpstr>Times New Roman</vt:lpstr>
      <vt:lpstr>Verdana</vt:lpstr>
      <vt:lpstr>Default Design</vt:lpstr>
      <vt:lpstr>Early Greek Science and Philosophy</vt:lpstr>
      <vt:lpstr>Early Greece</vt:lpstr>
      <vt:lpstr>Thales of Miletus 625 BC</vt:lpstr>
      <vt:lpstr>PowerPoint Presentation</vt:lpstr>
      <vt:lpstr>Thales</vt:lpstr>
      <vt:lpstr>PowerPoint Presentation</vt:lpstr>
      <vt:lpstr>Pythagoras 580-500 BC</vt:lpstr>
      <vt:lpstr>PowerPoint Presentation</vt:lpstr>
      <vt:lpstr>Golden Mean </vt:lpstr>
      <vt:lpstr>Golden Spiral </vt:lpstr>
      <vt:lpstr>Pythagoras </vt:lpstr>
      <vt:lpstr>Pythagoras</vt:lpstr>
      <vt:lpstr>Other Pre-Socratics</vt:lpstr>
      <vt:lpstr>Creativity</vt:lpstr>
      <vt:lpstr>Thank You</vt:lpstr>
      <vt:lpstr>PowerPoint Presentation</vt:lpstr>
      <vt:lpstr>PowerPoint Presentation</vt:lpstr>
      <vt:lpstr>Fibonacci Numbers</vt:lpstr>
      <vt:lpstr>Pythagoras Golden Mean, Rectangles and Triangles</vt:lpstr>
      <vt:lpstr>Pythagoras Golden Mean, Rectangles and Triangles</vt:lpstr>
      <vt:lpstr>PowerPoint Presentation</vt:lpstr>
    </vt:vector>
  </TitlesOfParts>
  <Company>BYU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Greek science and Philosophy</dc:title>
  <dc:creator>strongb</dc:creator>
  <cp:lastModifiedBy>Nayan GRIFFITHS</cp:lastModifiedBy>
  <cp:revision>28</cp:revision>
  <dcterms:created xsi:type="dcterms:W3CDTF">2003-12-02T21:31:48Z</dcterms:created>
  <dcterms:modified xsi:type="dcterms:W3CDTF">2023-06-06T10:24:43Z</dcterms:modified>
</cp:coreProperties>
</file>